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1"/>
  </p:notesMasterIdLst>
  <p:sldIdLst>
    <p:sldId id="294" r:id="rId2"/>
    <p:sldId id="256" r:id="rId3"/>
    <p:sldId id="257" r:id="rId4"/>
    <p:sldId id="258" r:id="rId5"/>
    <p:sldId id="259" r:id="rId6"/>
    <p:sldId id="260" r:id="rId7"/>
    <p:sldId id="295" r:id="rId8"/>
    <p:sldId id="261" r:id="rId9"/>
    <p:sldId id="262" r:id="rId10"/>
    <p:sldId id="296" r:id="rId11"/>
    <p:sldId id="297" r:id="rId12"/>
    <p:sldId id="264" r:id="rId13"/>
    <p:sldId id="266" r:id="rId14"/>
    <p:sldId id="298" r:id="rId15"/>
    <p:sldId id="267" r:id="rId16"/>
    <p:sldId id="268" r:id="rId17"/>
    <p:sldId id="299" r:id="rId18"/>
    <p:sldId id="300" r:id="rId19"/>
    <p:sldId id="272" r:id="rId20"/>
  </p:sldIdLst>
  <p:sldSz cx="9144000" cy="5143500" type="screen16x9"/>
  <p:notesSz cx="6858000" cy="9144000"/>
  <p:embeddedFontLst>
    <p:embeddedFont>
      <p:font typeface="Bebas Neue" panose="020B0604020202020204" charset="0"/>
      <p:regular r:id="rId22"/>
    </p:embeddedFont>
    <p:embeddedFont>
      <p:font typeface="Calibri" panose="020F0502020204030204" pitchFamily="34" charset="0"/>
      <p:regular r:id="rId23"/>
      <p:bold r:id="rId24"/>
      <p:italic r:id="rId25"/>
      <p:boldItalic r:id="rId26"/>
    </p:embeddedFont>
    <p:embeddedFont>
      <p:font typeface="Gantari" panose="020B0604020202020204" charset="0"/>
      <p:regular r:id="rId27"/>
      <p:bold r:id="rId28"/>
      <p:italic r:id="rId29"/>
      <p:boldItalic r:id="rId30"/>
    </p:embeddedFont>
    <p:embeddedFont>
      <p:font typeface="Golos Text" panose="020B0604020202020204" charset="0"/>
      <p:regular r:id="rId31"/>
      <p:bold r:id="rId32"/>
    </p:embeddedFont>
    <p:embeddedFont>
      <p:font typeface="Golos Text Medium" panose="020B0604020202020204" charset="0"/>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376002-273B-440A-8C6C-52D9EB67366E}">
  <a:tblStyle styleId="{1D376002-273B-440A-8C6C-52D9EB67366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7" autoAdjust="0"/>
    <p:restoredTop sz="94660"/>
  </p:normalViewPr>
  <p:slideViewPr>
    <p:cSldViewPr snapToGrid="0">
      <p:cViewPr varScale="1">
        <p:scale>
          <a:sx n="104" d="100"/>
          <a:sy n="104" d="100"/>
        </p:scale>
        <p:origin x="82" y="23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s>
</file>

<file path=ppt/media/image1.png>
</file>

<file path=ppt/media/image10.png>
</file>

<file path=ppt/media/image11.tmp>
</file>

<file path=ppt/media/image12.tmp>
</file>

<file path=ppt/media/image13.png>
</file>

<file path=ppt/media/image2.png>
</file>

<file path=ppt/media/image3.png>
</file>

<file path=ppt/media/image4.png>
</file>

<file path=ppt/media/image5.png>
</file>

<file path=ppt/media/image6.tmp>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2b21ebf29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22b21ebf29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2b21ebf290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2b21ebf290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2b21ebf29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4839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6" name="Google Shape;66;p15"/>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7" name="Google Shape;67;p15"/>
          <p:cNvSpPr txBox="1"/>
          <p:nvPr/>
        </p:nvSpPr>
        <p:spPr>
          <a:xfrm>
            <a:off x="715100" y="3449850"/>
            <a:ext cx="3856800" cy="56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lang="en" sz="1000" b="1">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lang="en" sz="1000" b="1">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lang="en" sz="1000" b="1">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 </a:t>
            </a:r>
            <a:r>
              <a:rPr lang="en" sz="1000" b="1">
                <a:solidFill>
                  <a:schemeClr val="dk1"/>
                </a:solidFill>
                <a:latin typeface="Gantari"/>
                <a:ea typeface="Gantari"/>
                <a:cs typeface="Gantari"/>
                <a:sym typeface="Gantari"/>
              </a:rPr>
              <a:t>Eliana Delacour</a:t>
            </a:r>
            <a:endParaRPr sz="1000" b="1">
              <a:solidFill>
                <a:schemeClr val="dk1"/>
              </a:solidFill>
              <a:latin typeface="Gantari"/>
              <a:ea typeface="Gantari"/>
              <a:cs typeface="Gantari"/>
              <a:sym typeface="Ganta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Logo&#10;&#10;Description automatically generated">
            <a:extLst>
              <a:ext uri="{FF2B5EF4-FFF2-40B4-BE49-F238E27FC236}">
                <a16:creationId xmlns:a16="http://schemas.microsoft.com/office/drawing/2014/main" id="{833B929C-4EEE-49FB-824B-13388BF544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3842" y="181424"/>
            <a:ext cx="1011493" cy="830267"/>
          </a:xfrm>
          <a:prstGeom prst="rect">
            <a:avLst/>
          </a:prstGeom>
        </p:spPr>
      </p:pic>
      <p:pic>
        <p:nvPicPr>
          <p:cNvPr id="3" name="Picture 2">
            <a:extLst>
              <a:ext uri="{FF2B5EF4-FFF2-40B4-BE49-F238E27FC236}">
                <a16:creationId xmlns:a16="http://schemas.microsoft.com/office/drawing/2014/main" id="{084890D7-F708-477F-99BA-F849733A68DD}"/>
              </a:ext>
            </a:extLst>
          </p:cNvPr>
          <p:cNvPicPr>
            <a:picLocks noChangeAspect="1"/>
          </p:cNvPicPr>
          <p:nvPr/>
        </p:nvPicPr>
        <p:blipFill>
          <a:blip r:embed="rId3"/>
          <a:stretch>
            <a:fillRect/>
          </a:stretch>
        </p:blipFill>
        <p:spPr>
          <a:xfrm>
            <a:off x="1368995" y="286324"/>
            <a:ext cx="1233958" cy="725367"/>
          </a:xfrm>
          <a:prstGeom prst="rect">
            <a:avLst/>
          </a:prstGeom>
        </p:spPr>
      </p:pic>
      <p:sp>
        <p:nvSpPr>
          <p:cNvPr id="5" name="TextBox 4">
            <a:extLst>
              <a:ext uri="{FF2B5EF4-FFF2-40B4-BE49-F238E27FC236}">
                <a16:creationId xmlns:a16="http://schemas.microsoft.com/office/drawing/2014/main" id="{F45DE25A-E6FF-49BE-B7EE-31373537EF27}"/>
              </a:ext>
            </a:extLst>
          </p:cNvPr>
          <p:cNvSpPr txBox="1"/>
          <p:nvPr/>
        </p:nvSpPr>
        <p:spPr>
          <a:xfrm>
            <a:off x="2419352" y="286324"/>
            <a:ext cx="6450806" cy="954107"/>
          </a:xfrm>
          <a:prstGeom prst="rect">
            <a:avLst/>
          </a:prstGeom>
          <a:noFill/>
        </p:spPr>
        <p:txBody>
          <a:bodyPr wrap="square">
            <a:spAutoFit/>
          </a:bodyPr>
          <a:lstStyle/>
          <a:p>
            <a:pPr algn="ctr"/>
            <a:r>
              <a:rPr lang="en-US" b="1" dirty="0">
                <a:solidFill>
                  <a:schemeClr val="bg1">
                    <a:lumMod val="50000"/>
                  </a:schemeClr>
                </a:solidFill>
                <a:latin typeface="Arial" panose="020B0604020202020204" pitchFamily="34" charset="0"/>
                <a:cs typeface="Arial" panose="020B0604020202020204" pitchFamily="34" charset="0"/>
              </a:rPr>
              <a:t>TRƯỜNG ĐẠI HỌC KHOA HỌC TỰ NHIÊN – ĐH QUỐC GIA TP.HCM</a:t>
            </a:r>
          </a:p>
          <a:p>
            <a:pPr algn="ctr"/>
            <a:r>
              <a:rPr lang="en-US" b="1" dirty="0">
                <a:solidFill>
                  <a:schemeClr val="bg1">
                    <a:lumMod val="50000"/>
                  </a:schemeClr>
                </a:solidFill>
                <a:latin typeface="Arial" panose="020B0604020202020204" pitchFamily="34" charset="0"/>
                <a:cs typeface="Arial" panose="020B0604020202020204" pitchFamily="34" charset="0"/>
              </a:rPr>
              <a:t>KHOA ĐIỆN TỬ - VIỄN THÔNG</a:t>
            </a:r>
          </a:p>
          <a:p>
            <a:pPr algn="ctr"/>
            <a:r>
              <a:rPr lang="en-US" b="1" dirty="0" err="1">
                <a:solidFill>
                  <a:schemeClr val="bg1">
                    <a:lumMod val="50000"/>
                  </a:schemeClr>
                </a:solidFill>
                <a:latin typeface="Arial" panose="020B0604020202020204" pitchFamily="34" charset="0"/>
                <a:cs typeface="Arial" panose="020B0604020202020204" pitchFamily="34" charset="0"/>
              </a:rPr>
              <a:t>Bộ</a:t>
            </a:r>
            <a:r>
              <a:rPr lang="en-US" b="1" dirty="0">
                <a:solidFill>
                  <a:schemeClr val="bg1">
                    <a:lumMod val="50000"/>
                  </a:schemeClr>
                </a:solidFill>
                <a:latin typeface="Arial" panose="020B0604020202020204" pitchFamily="34" charset="0"/>
                <a:cs typeface="Arial" panose="020B0604020202020204" pitchFamily="34" charset="0"/>
              </a:rPr>
              <a:t> </a:t>
            </a:r>
            <a:r>
              <a:rPr lang="en-US" b="1" dirty="0" err="1">
                <a:solidFill>
                  <a:schemeClr val="bg1">
                    <a:lumMod val="50000"/>
                  </a:schemeClr>
                </a:solidFill>
                <a:latin typeface="Arial" panose="020B0604020202020204" pitchFamily="34" charset="0"/>
                <a:cs typeface="Arial" panose="020B0604020202020204" pitchFamily="34" charset="0"/>
              </a:rPr>
              <a:t>môn</a:t>
            </a:r>
            <a:r>
              <a:rPr lang="en-US" b="1" dirty="0">
                <a:solidFill>
                  <a:schemeClr val="bg1">
                    <a:lumMod val="50000"/>
                  </a:schemeClr>
                </a:solidFill>
                <a:latin typeface="Arial" panose="020B0604020202020204" pitchFamily="34" charset="0"/>
                <a:cs typeface="Arial" panose="020B0604020202020204" pitchFamily="34" charset="0"/>
              </a:rPr>
              <a:t> </a:t>
            </a:r>
            <a:r>
              <a:rPr lang="en-US" b="1" dirty="0" err="1">
                <a:solidFill>
                  <a:schemeClr val="bg1">
                    <a:lumMod val="50000"/>
                  </a:schemeClr>
                </a:solidFill>
                <a:latin typeface="Arial" panose="020B0604020202020204" pitchFamily="34" charset="0"/>
                <a:cs typeface="Arial" panose="020B0604020202020204" pitchFamily="34" charset="0"/>
              </a:rPr>
              <a:t>Điện</a:t>
            </a:r>
            <a:r>
              <a:rPr lang="en-US" b="1" dirty="0">
                <a:solidFill>
                  <a:schemeClr val="bg1">
                    <a:lumMod val="50000"/>
                  </a:schemeClr>
                </a:solidFill>
                <a:latin typeface="Arial" panose="020B0604020202020204" pitchFamily="34" charset="0"/>
                <a:cs typeface="Arial" panose="020B0604020202020204" pitchFamily="34" charset="0"/>
              </a:rPr>
              <a:t> </a:t>
            </a:r>
            <a:r>
              <a:rPr lang="en-US" b="1" dirty="0" err="1">
                <a:solidFill>
                  <a:schemeClr val="bg1">
                    <a:lumMod val="50000"/>
                  </a:schemeClr>
                </a:solidFill>
                <a:latin typeface="Arial" panose="020B0604020202020204" pitchFamily="34" charset="0"/>
                <a:cs typeface="Arial" panose="020B0604020202020204" pitchFamily="34" charset="0"/>
              </a:rPr>
              <a:t>tử</a:t>
            </a:r>
            <a:endParaRPr lang="en-US" b="1" dirty="0">
              <a:solidFill>
                <a:schemeClr val="bg1">
                  <a:lumMod val="50000"/>
                </a:schemeClr>
              </a:solidFill>
              <a:latin typeface="Arial" panose="020B0604020202020204" pitchFamily="34" charset="0"/>
              <a:cs typeface="Arial" panose="020B0604020202020204" pitchFamily="34" charset="0"/>
            </a:endParaRPr>
          </a:p>
          <a:p>
            <a:pPr algn="ctr"/>
            <a:endParaRPr lang="en-US" dirty="0">
              <a:solidFill>
                <a:schemeClr val="bg1">
                  <a:lumMod val="50000"/>
                </a:schemeClr>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21CA2837-6202-4C03-8170-7174B8BCC870}"/>
              </a:ext>
            </a:extLst>
          </p:cNvPr>
          <p:cNvSpPr txBox="1"/>
          <p:nvPr/>
        </p:nvSpPr>
        <p:spPr>
          <a:xfrm>
            <a:off x="0" y="1571626"/>
            <a:ext cx="9143999" cy="1200329"/>
          </a:xfrm>
          <a:prstGeom prst="rect">
            <a:avLst/>
          </a:prstGeom>
          <a:noFill/>
        </p:spPr>
        <p:txBody>
          <a:bodyPr wrap="square">
            <a:spAutoFit/>
          </a:bodyPr>
          <a:lstStyle/>
          <a:p>
            <a:pPr algn="ctr"/>
            <a:r>
              <a:rPr lang="en-US" altLang="ko-KR" sz="3600" b="1" dirty="0">
                <a:solidFill>
                  <a:schemeClr val="bg1">
                    <a:lumMod val="50000"/>
                  </a:schemeClr>
                </a:solidFill>
                <a:latin typeface="Times New Roman" panose="02020603050405020304" pitchFamily="18" charset="0"/>
                <a:cs typeface="Times New Roman" panose="02020603050405020304" pitchFamily="18" charset="0"/>
              </a:rPr>
              <a:t>BÁO CÁO</a:t>
            </a:r>
          </a:p>
          <a:p>
            <a:pPr algn="ctr"/>
            <a:r>
              <a:rPr lang="en-US" altLang="ko-KR" sz="3600" b="1" dirty="0" err="1">
                <a:solidFill>
                  <a:schemeClr val="bg1">
                    <a:lumMod val="50000"/>
                  </a:schemeClr>
                </a:solidFill>
                <a:latin typeface="Times New Roman" panose="02020603050405020304" pitchFamily="18" charset="0"/>
                <a:cs typeface="Times New Roman" panose="02020603050405020304" pitchFamily="18" charset="0"/>
              </a:rPr>
              <a:t>Môn</a:t>
            </a:r>
            <a:r>
              <a:rPr lang="en-US" altLang="ko-KR" sz="3600" b="1" dirty="0">
                <a:solidFill>
                  <a:schemeClr val="bg1">
                    <a:lumMod val="50000"/>
                  </a:schemeClr>
                </a:solidFill>
                <a:latin typeface="Times New Roman" panose="02020603050405020304" pitchFamily="18" charset="0"/>
                <a:cs typeface="Times New Roman" panose="02020603050405020304" pitchFamily="18" charset="0"/>
              </a:rPr>
              <a:t>: KĨ THUẬT MẠCH ĐIỆN TỬ</a:t>
            </a:r>
            <a:endParaRPr lang="vi-VN" altLang="ko-KR" sz="3600" b="1"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C7644180-8692-46FC-9F34-4C46173E20E0}"/>
              </a:ext>
            </a:extLst>
          </p:cNvPr>
          <p:cNvSpPr txBox="1"/>
          <p:nvPr/>
        </p:nvSpPr>
        <p:spPr>
          <a:xfrm>
            <a:off x="1492199" y="3685831"/>
            <a:ext cx="6159600" cy="400110"/>
          </a:xfrm>
          <a:prstGeom prst="rect">
            <a:avLst/>
          </a:prstGeom>
          <a:noFill/>
        </p:spPr>
        <p:txBody>
          <a:bodyPr wrap="square" rtlCol="0" anchor="ctr">
            <a:spAutoFit/>
          </a:bodyPr>
          <a:lstStyle/>
          <a:p>
            <a:pPr algn="ctr"/>
            <a:r>
              <a:rPr lang="vi-VN" altLang="ko-KR" sz="2000" dirty="0">
                <a:solidFill>
                  <a:schemeClr val="bg1"/>
                </a:solidFill>
                <a:latin typeface="+mj-lt"/>
                <a:cs typeface="Arial" panose="020B0604020202020204" pitchFamily="34" charset="0"/>
              </a:rPr>
              <a:t>Giảng viên</a:t>
            </a:r>
            <a:r>
              <a:rPr lang="en-US" altLang="ko-KR" sz="2000" dirty="0">
                <a:solidFill>
                  <a:schemeClr val="bg1"/>
                </a:solidFill>
                <a:latin typeface="+mj-lt"/>
                <a:cs typeface="Arial" panose="020B0604020202020204" pitchFamily="34" charset="0"/>
              </a:rPr>
              <a:t> </a:t>
            </a:r>
            <a:r>
              <a:rPr lang="en-US" altLang="ko-KR" sz="2000" dirty="0" err="1">
                <a:solidFill>
                  <a:schemeClr val="bg1"/>
                </a:solidFill>
                <a:latin typeface="Times New Roman" panose="02020603050405020304" pitchFamily="18" charset="0"/>
                <a:cs typeface="Times New Roman" panose="02020603050405020304" pitchFamily="18" charset="0"/>
              </a:rPr>
              <a:t>hướng</a:t>
            </a:r>
            <a:r>
              <a:rPr lang="en-US" altLang="ko-KR" sz="2000" dirty="0">
                <a:solidFill>
                  <a:schemeClr val="bg1"/>
                </a:solidFill>
                <a:latin typeface="Times New Roman" panose="02020603050405020304" pitchFamily="18" charset="0"/>
                <a:cs typeface="Times New Roman" panose="02020603050405020304" pitchFamily="18" charset="0"/>
              </a:rPr>
              <a:t> </a:t>
            </a:r>
            <a:r>
              <a:rPr lang="en-US" altLang="ko-KR" sz="2000" dirty="0" err="1">
                <a:solidFill>
                  <a:schemeClr val="bg1"/>
                </a:solidFill>
                <a:latin typeface="Times New Roman" panose="02020603050405020304" pitchFamily="18" charset="0"/>
                <a:cs typeface="Times New Roman" panose="02020603050405020304" pitchFamily="18" charset="0"/>
              </a:rPr>
              <a:t>dẫn</a:t>
            </a:r>
            <a:r>
              <a:rPr lang="vi-VN" altLang="ko-KR" sz="2000" dirty="0">
                <a:solidFill>
                  <a:schemeClr val="bg1"/>
                </a:solidFill>
                <a:latin typeface="Times New Roman" panose="02020603050405020304" pitchFamily="18" charset="0"/>
                <a:cs typeface="Times New Roman" panose="02020603050405020304" pitchFamily="18" charset="0"/>
              </a:rPr>
              <a:t> : </a:t>
            </a:r>
            <a:r>
              <a:rPr lang="en-US" altLang="ko-KR" sz="2000" dirty="0" err="1">
                <a:solidFill>
                  <a:schemeClr val="bg1"/>
                </a:solidFill>
                <a:latin typeface="Times New Roman" panose="02020603050405020304" pitchFamily="18" charset="0"/>
                <a:cs typeface="Times New Roman" panose="02020603050405020304" pitchFamily="18" charset="0"/>
              </a:rPr>
              <a:t>Nguyễn</a:t>
            </a:r>
            <a:r>
              <a:rPr lang="en-US" altLang="ko-KR" sz="2000" dirty="0">
                <a:solidFill>
                  <a:schemeClr val="bg1"/>
                </a:solidFill>
                <a:latin typeface="Times New Roman" panose="02020603050405020304" pitchFamily="18" charset="0"/>
                <a:cs typeface="Times New Roman" panose="02020603050405020304" pitchFamily="18" charset="0"/>
              </a:rPr>
              <a:t> </a:t>
            </a:r>
            <a:r>
              <a:rPr lang="en-US" altLang="ko-KR" sz="2000" dirty="0" err="1">
                <a:solidFill>
                  <a:schemeClr val="bg1"/>
                </a:solidFill>
                <a:latin typeface="Times New Roman" panose="02020603050405020304" pitchFamily="18" charset="0"/>
                <a:cs typeface="Times New Roman" panose="02020603050405020304" pitchFamily="18" charset="0"/>
              </a:rPr>
              <a:t>Thị</a:t>
            </a:r>
            <a:r>
              <a:rPr lang="en-US" altLang="ko-KR" sz="2000" dirty="0">
                <a:solidFill>
                  <a:schemeClr val="bg1"/>
                </a:solidFill>
                <a:latin typeface="Times New Roman" panose="02020603050405020304" pitchFamily="18" charset="0"/>
                <a:cs typeface="Times New Roman" panose="02020603050405020304" pitchFamily="18" charset="0"/>
              </a:rPr>
              <a:t> </a:t>
            </a:r>
            <a:r>
              <a:rPr lang="en-US" altLang="ko-KR" sz="2000" dirty="0" err="1">
                <a:solidFill>
                  <a:schemeClr val="bg1"/>
                </a:solidFill>
                <a:latin typeface="Times New Roman" panose="02020603050405020304" pitchFamily="18" charset="0"/>
                <a:cs typeface="Times New Roman" panose="02020603050405020304" pitchFamily="18" charset="0"/>
              </a:rPr>
              <a:t>Thiên</a:t>
            </a:r>
            <a:r>
              <a:rPr lang="en-US" altLang="ko-KR" sz="2000" dirty="0">
                <a:solidFill>
                  <a:schemeClr val="bg1"/>
                </a:solidFill>
                <a:latin typeface="Times New Roman" panose="02020603050405020304" pitchFamily="18" charset="0"/>
                <a:cs typeface="Times New Roman" panose="02020603050405020304" pitchFamily="18" charset="0"/>
              </a:rPr>
              <a:t> Trang</a:t>
            </a:r>
            <a:endParaRPr lang="vi-VN" altLang="ko-KR" sz="2000" dirty="0">
              <a:solidFill>
                <a:schemeClr val="bg1"/>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E751CEA-9987-4830-9A9A-AAAA0E598109}"/>
              </a:ext>
            </a:extLst>
          </p:cNvPr>
          <p:cNvSpPr txBox="1"/>
          <p:nvPr/>
        </p:nvSpPr>
        <p:spPr>
          <a:xfrm>
            <a:off x="0" y="2949261"/>
            <a:ext cx="9143999" cy="584775"/>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NHÓM :12</a:t>
            </a:r>
          </a:p>
        </p:txBody>
      </p:sp>
    </p:spTree>
    <p:extLst>
      <p:ext uri="{BB962C8B-B14F-4D97-AF65-F5344CB8AC3E}">
        <p14:creationId xmlns:p14="http://schemas.microsoft.com/office/powerpoint/2010/main" val="2969174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AB38F-1774-49C5-BA2F-FE2BAA7B5FE5}"/>
              </a:ext>
            </a:extLst>
          </p:cNvPr>
          <p:cNvSpPr>
            <a:spLocks noGrp="1"/>
          </p:cNvSpPr>
          <p:nvPr>
            <p:ph type="title"/>
          </p:nvPr>
        </p:nvSpPr>
        <p:spPr>
          <a:xfrm>
            <a:off x="150743" y="284968"/>
            <a:ext cx="7713900" cy="707400"/>
          </a:xfrm>
        </p:spPr>
        <p:txBody>
          <a:bodyPr/>
          <a:lstStyle/>
          <a:p>
            <a:r>
              <a:rPr lang="en-US" b="1" dirty="0" err="1">
                <a:latin typeface="Times New Roman" panose="02020603050405020304" pitchFamily="18" charset="0"/>
                <a:cs typeface="Times New Roman" panose="02020603050405020304" pitchFamily="18" charset="0"/>
              </a:rPr>
              <a:t>Nguyên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lí</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hoạt</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động</a:t>
            </a:r>
            <a:endParaRPr lang="en-US"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B159B95B-D785-44BA-9949-D0C0107C223F}"/>
              </a:ext>
            </a:extLst>
          </p:cNvPr>
          <p:cNvSpPr>
            <a:spLocks noGrp="1"/>
          </p:cNvSpPr>
          <p:nvPr>
            <p:ph type="body" idx="1"/>
          </p:nvPr>
        </p:nvSpPr>
        <p:spPr>
          <a:xfrm>
            <a:off x="-99052" y="771524"/>
            <a:ext cx="5850682" cy="4321969"/>
          </a:xfrm>
        </p:spPr>
        <p:txBody>
          <a:bodyPr/>
          <a:lstStyle/>
          <a:p>
            <a:pPr marL="0" lvl="0" indent="0" algn="l" rtl="0">
              <a:spcBef>
                <a:spcPts val="1000"/>
              </a:spcBef>
              <a:spcAft>
                <a:spcPts val="0"/>
              </a:spcAft>
              <a:buNone/>
            </a:pPr>
            <a:r>
              <a:rPr lang="en-US" sz="1600" dirty="0">
                <a:solidFill>
                  <a:schemeClr val="accent3"/>
                </a:solidFill>
                <a:latin typeface="Times New Roman" panose="02020603050405020304" pitchFamily="18" charset="0"/>
                <a:ea typeface="Golos Text Medium"/>
                <a:cs typeface="Times New Roman" panose="02020603050405020304" pitchFamily="18" charset="0"/>
                <a:sym typeface="Golos Text Medium"/>
              </a:rPr>
              <a:t>(a</a:t>
            </a:r>
            <a:r>
              <a:rPr lang="en-US" dirty="0">
                <a:solidFill>
                  <a:schemeClr val="accent3"/>
                </a:solidFill>
                <a:latin typeface="Times New Roman" panose="02020603050405020304" pitchFamily="18" charset="0"/>
                <a:ea typeface="Golos Text Medium"/>
                <a:cs typeface="Times New Roman" panose="02020603050405020304" pitchFamily="18" charset="0"/>
                <a:sym typeface="Golos Text Medium"/>
              </a:rPr>
              <a:t>)</a:t>
            </a:r>
            <a:r>
              <a:rPr lang="en-US" kern="100" dirty="0">
                <a:solidFill>
                  <a:schemeClr val="accent3"/>
                </a:solidFill>
                <a:latin typeface="Times New Roman" panose="02020603050405020304" pitchFamily="18" charset="0"/>
                <a:ea typeface="Golos Text Medium"/>
                <a:cs typeface="Times New Roman" panose="02020603050405020304" pitchFamily="18" charset="0"/>
                <a:sym typeface="Golos Text Medium"/>
              </a:rPr>
              <a:t> </a:t>
            </a:r>
            <a:r>
              <a:rPr lang="en-US" sz="1800" b="1" dirty="0" err="1">
                <a:latin typeface="Times New Roman" panose="02020603050405020304" pitchFamily="18" charset="0"/>
                <a:ea typeface="Golos Text Medium"/>
                <a:cs typeface="Times New Roman" panose="02020603050405020304" pitchFamily="18" charset="0"/>
                <a:sym typeface="Golos Text Medium"/>
              </a:rPr>
              <a:t>Hoạt</a:t>
            </a:r>
            <a:r>
              <a:rPr lang="en-US" sz="1800" b="1" dirty="0">
                <a:latin typeface="Times New Roman" panose="02020603050405020304" pitchFamily="18" charset="0"/>
                <a:ea typeface="Golos Text Medium"/>
                <a:cs typeface="Times New Roman" panose="02020603050405020304" pitchFamily="18" charset="0"/>
                <a:sym typeface="Golos Text Medium"/>
              </a:rPr>
              <a:t> </a:t>
            </a:r>
            <a:r>
              <a:rPr lang="en-US" sz="1800" b="1" dirty="0" err="1">
                <a:latin typeface="Times New Roman" panose="02020603050405020304" pitchFamily="18" charset="0"/>
                <a:ea typeface="Golos Text Medium"/>
                <a:cs typeface="Times New Roman" panose="02020603050405020304" pitchFamily="18" charset="0"/>
                <a:sym typeface="Golos Text Medium"/>
              </a:rPr>
              <a:t>động</a:t>
            </a:r>
            <a:r>
              <a:rPr lang="en-US" sz="1800" b="1" dirty="0">
                <a:latin typeface="Times New Roman" panose="02020603050405020304" pitchFamily="18" charset="0"/>
                <a:ea typeface="Golos Text Medium"/>
                <a:cs typeface="Times New Roman" panose="02020603050405020304" pitchFamily="18" charset="0"/>
                <a:sym typeface="Golos Text Medium"/>
              </a:rPr>
              <a:t> </a:t>
            </a:r>
            <a:r>
              <a:rPr lang="en-US" sz="1800" b="1" dirty="0" err="1">
                <a:latin typeface="Times New Roman" panose="02020603050405020304" pitchFamily="18" charset="0"/>
                <a:ea typeface="Golos Text Medium"/>
                <a:cs typeface="Times New Roman" panose="02020603050405020304" pitchFamily="18" charset="0"/>
                <a:sym typeface="Golos Text Medium"/>
              </a:rPr>
              <a:t>đọc</a:t>
            </a:r>
            <a:endParaRPr lang="en-US" sz="1800" b="1" dirty="0">
              <a:latin typeface="Times New Roman" panose="02020603050405020304" pitchFamily="18" charset="0"/>
              <a:ea typeface="Golos Text Medium"/>
              <a:cs typeface="Times New Roman" panose="02020603050405020304" pitchFamily="18" charset="0"/>
              <a:sym typeface="Golos Text Medium"/>
            </a:endParaRPr>
          </a:p>
          <a:p>
            <a:pPr>
              <a:lnSpc>
                <a:spcPct val="107000"/>
              </a:lnSpc>
              <a:spcAft>
                <a:spcPts val="800"/>
              </a:spcAft>
            </a:pPr>
            <a:r>
              <a:rPr lang="en-US" kern="100" dirty="0">
                <a:latin typeface="Times New Roman" panose="02020603050405020304" pitchFamily="18" charset="0"/>
                <a:ea typeface="Calibri" panose="020F0502020204030204" pitchFamily="34" charset="0"/>
                <a:cs typeface="Times New Roman" panose="02020603050405020304" pitchFamily="18" charset="0"/>
              </a:rPr>
              <a:t> Thao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tác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đọc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khởi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động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bằng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cách</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kích</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hoạt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đường</a:t>
            </a:r>
            <a:r>
              <a:rPr lang="en-US" kern="100" dirty="0">
                <a:latin typeface="Times New Roman" panose="02020603050405020304" pitchFamily="18" charset="0"/>
                <a:ea typeface="Calibri" panose="020F0502020204030204" pitchFamily="34" charset="0"/>
                <a:cs typeface="Times New Roman" panose="02020603050405020304" pitchFamily="18" charset="0"/>
              </a:rPr>
              <a:t> word-line (WL),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từ</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đó</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kết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nối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nút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bên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trong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của</a:t>
            </a:r>
            <a:r>
              <a:rPr lang="en-US" kern="100" dirty="0">
                <a:latin typeface="Times New Roman" panose="02020603050405020304" pitchFamily="18" charset="0"/>
                <a:ea typeface="Calibri" panose="020F0502020204030204" pitchFamily="34" charset="0"/>
                <a:cs typeface="Times New Roman" panose="02020603050405020304" pitchFamily="18" charset="0"/>
              </a:rPr>
              <a:t> ô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nhớ</a:t>
            </a:r>
            <a:r>
              <a:rPr lang="en-US" kern="100" dirty="0">
                <a:latin typeface="Times New Roman" panose="02020603050405020304" pitchFamily="18" charset="0"/>
                <a:ea typeface="Calibri" panose="020F0502020204030204" pitchFamily="34" charset="0"/>
                <a:cs typeface="Times New Roman" panose="02020603050405020304" pitchFamily="18" charset="0"/>
              </a:rPr>
              <a:t> SRAM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với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dòng</a:t>
            </a:r>
            <a:r>
              <a:rPr lang="en-US" kern="100" dirty="0">
                <a:latin typeface="Times New Roman" panose="02020603050405020304" pitchFamily="18" charset="0"/>
                <a:ea typeface="Calibri" panose="020F0502020204030204" pitchFamily="34" charset="0"/>
                <a:cs typeface="Times New Roman" panose="02020603050405020304" pitchFamily="18" charset="0"/>
              </a:rPr>
              <a:t> bit.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áp</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trên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dòng</a:t>
            </a:r>
            <a:r>
              <a:rPr lang="en-US" kern="100" dirty="0">
                <a:latin typeface="Times New Roman" panose="02020603050405020304" pitchFamily="18" charset="0"/>
                <a:ea typeface="Calibri" panose="020F0502020204030204" pitchFamily="34" charset="0"/>
                <a:cs typeface="Times New Roman" panose="02020603050405020304" pitchFamily="18" charset="0"/>
              </a:rPr>
              <a:t> bit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sẽ</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bị</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kéo</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xuống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bởi</a:t>
            </a:r>
            <a:r>
              <a:rPr lang="en-US" kern="100" dirty="0">
                <a:latin typeface="Times New Roman" panose="02020603050405020304" pitchFamily="18" charset="0"/>
                <a:ea typeface="Calibri" panose="020F0502020204030204" pitchFamily="34" charset="0"/>
                <a:cs typeface="Times New Roman" panose="02020603050405020304" pitchFamily="18" charset="0"/>
              </a:rPr>
              <a:t> transistor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nMOS</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tại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điểm</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lưu</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trữ</a:t>
            </a:r>
            <a:r>
              <a:rPr lang="en-US" kern="100" dirty="0">
                <a:latin typeface="Times New Roman" panose="02020603050405020304" pitchFamily="18" charset="0"/>
                <a:ea typeface="Calibri" panose="020F0502020204030204" pitchFamily="34" charset="0"/>
                <a:cs typeface="Times New Roman" panose="02020603050405020304" pitchFamily="18" charset="0"/>
              </a:rPr>
              <a:t> '0'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và</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sự</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khác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biệt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giữa</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hai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áp</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trên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dòng</a:t>
            </a:r>
            <a:r>
              <a:rPr lang="en-US" kern="100" dirty="0">
                <a:latin typeface="Times New Roman" panose="02020603050405020304" pitchFamily="18" charset="0"/>
                <a:ea typeface="Calibri" panose="020F0502020204030204" pitchFamily="34" charset="0"/>
                <a:cs typeface="Times New Roman" panose="02020603050405020304" pitchFamily="18" charset="0"/>
              </a:rPr>
              <a:t> bit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sẽ</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phát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bởi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bộ</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khuếch</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đại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tín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hiệu</a:t>
            </a:r>
            <a:r>
              <a:rPr lang="en-US" kern="100" dirty="0">
                <a:latin typeface="Times New Roman" panose="02020603050405020304" pitchFamily="18" charset="0"/>
                <a:ea typeface="Calibri" panose="020F0502020204030204" pitchFamily="34" charset="0"/>
                <a:cs typeface="Times New Roman" panose="02020603050405020304" pitchFamily="18" charset="0"/>
              </a:rPr>
              <a:t> (sense amplifier).</a:t>
            </a:r>
          </a:p>
          <a:p>
            <a:pPr>
              <a:lnSpc>
                <a:spcPct val="107000"/>
              </a:lnSpc>
              <a:spcAft>
                <a:spcPts val="800"/>
              </a:spcAft>
            </a:pPr>
            <a:r>
              <a:rPr lang="en-US" kern="100" dirty="0">
                <a:latin typeface="Times New Roman" panose="02020603050405020304" pitchFamily="18" charset="0"/>
                <a:ea typeface="Calibri" panose="020F0502020204030204" pitchFamily="34" charset="0"/>
                <a:cs typeface="Times New Roman" panose="02020603050405020304" pitchFamily="18" charset="0"/>
              </a:rPr>
              <a:t>Khi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đường</a:t>
            </a:r>
            <a:r>
              <a:rPr lang="en-US" kern="100" dirty="0">
                <a:latin typeface="Times New Roman" panose="02020603050405020304" pitchFamily="18" charset="0"/>
                <a:ea typeface="Calibri" panose="020F0502020204030204" pitchFamily="34" charset="0"/>
                <a:cs typeface="Times New Roman" panose="02020603050405020304" pitchFamily="18" charset="0"/>
              </a:rPr>
              <a:t> word-line (WL)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đưa</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lên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mức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áp</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cao</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một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trong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hai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áp</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trên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dòng</a:t>
            </a:r>
            <a:r>
              <a:rPr lang="en-US" kern="100" dirty="0">
                <a:latin typeface="Times New Roman" panose="02020603050405020304" pitchFamily="18" charset="0"/>
                <a:ea typeface="Calibri" panose="020F0502020204030204" pitchFamily="34" charset="0"/>
                <a:cs typeface="Times New Roman" panose="02020603050405020304" pitchFamily="18" charset="0"/>
              </a:rPr>
              <a:t> bit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sẽ</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bị</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kéo</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xuống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thông</a:t>
            </a:r>
            <a:r>
              <a:rPr lang="en-US" kern="100" dirty="0">
                <a:latin typeface="Times New Roman" panose="02020603050405020304" pitchFamily="18" charset="0"/>
                <a:ea typeface="Calibri" panose="020F0502020204030204" pitchFamily="34" charset="0"/>
                <a:cs typeface="Times New Roman" panose="02020603050405020304" pitchFamily="18" charset="0"/>
              </a:rPr>
              <a:t> qua transistor M2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và</a:t>
            </a:r>
            <a:r>
              <a:rPr lang="en-US" kern="100" dirty="0">
                <a:latin typeface="Times New Roman" panose="02020603050405020304" pitchFamily="18" charset="0"/>
                <a:ea typeface="Calibri" panose="020F0502020204030204" pitchFamily="34" charset="0"/>
                <a:cs typeface="Times New Roman" panose="02020603050405020304" pitchFamily="18" charset="0"/>
              </a:rPr>
              <a:t> M6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hoặc</a:t>
            </a:r>
            <a:r>
              <a:rPr lang="en-US" kern="100" dirty="0">
                <a:latin typeface="Times New Roman" panose="02020603050405020304" pitchFamily="18" charset="0"/>
                <a:ea typeface="Calibri" panose="020F0502020204030204" pitchFamily="34" charset="0"/>
                <a:cs typeface="Times New Roman" panose="02020603050405020304" pitchFamily="18" charset="0"/>
              </a:rPr>
              <a:t> M1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và</a:t>
            </a:r>
            <a:r>
              <a:rPr lang="en-US" kern="100" dirty="0">
                <a:latin typeface="Times New Roman" panose="02020603050405020304" pitchFamily="18" charset="0"/>
                <a:ea typeface="Calibri" panose="020F0502020204030204" pitchFamily="34" charset="0"/>
                <a:cs typeface="Times New Roman" panose="02020603050405020304" pitchFamily="18" charset="0"/>
              </a:rPr>
              <a:t> M4. Transistor M2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và</a:t>
            </a:r>
            <a:r>
              <a:rPr lang="en-US" kern="100" dirty="0">
                <a:latin typeface="Times New Roman" panose="02020603050405020304" pitchFamily="18" charset="0"/>
                <a:ea typeface="Calibri" panose="020F0502020204030204" pitchFamily="34" charset="0"/>
                <a:cs typeface="Times New Roman" panose="02020603050405020304" pitchFamily="18" charset="0"/>
              </a:rPr>
              <a:t> M6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tạo</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thành</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một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bộ</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phân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áp</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và</a:t>
            </a:r>
            <a:r>
              <a:rPr lang="en-US" kern="100" dirty="0">
                <a:latin typeface="Times New Roman" panose="02020603050405020304" pitchFamily="18" charset="0"/>
                <a:ea typeface="Calibri" panose="020F0502020204030204" pitchFamily="34" charset="0"/>
                <a:cs typeface="Times New Roman" panose="02020603050405020304" pitchFamily="18" charset="0"/>
              </a:rPr>
              <a:t> do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dòng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chảy</a:t>
            </a:r>
            <a:r>
              <a:rPr lang="en-US" kern="100" dirty="0">
                <a:latin typeface="Times New Roman" panose="02020603050405020304" pitchFamily="18" charset="0"/>
                <a:ea typeface="Calibri" panose="020F0502020204030204" pitchFamily="34" charset="0"/>
                <a:cs typeface="Times New Roman" panose="02020603050405020304" pitchFamily="18" charset="0"/>
              </a:rPr>
              <a:t> qua M2,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thế</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tại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nút</a:t>
            </a:r>
            <a:r>
              <a:rPr lang="en-US" kern="100" dirty="0">
                <a:latin typeface="Times New Roman" panose="02020603050405020304" pitchFamily="18" charset="0"/>
                <a:ea typeface="Calibri" panose="020F0502020204030204" pitchFamily="34" charset="0"/>
                <a:cs typeface="Times New Roman" panose="02020603050405020304" pitchFamily="18" charset="0"/>
              </a:rPr>
              <a:t> QB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sẽ</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không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còn</a:t>
            </a:r>
            <a:r>
              <a:rPr lang="en-US" kern="100" dirty="0">
                <a:latin typeface="Times New Roman" panose="02020603050405020304" pitchFamily="18" charset="0"/>
                <a:ea typeface="Calibri" panose="020F0502020204030204" pitchFamily="34" charset="0"/>
                <a:cs typeface="Times New Roman" panose="02020603050405020304" pitchFamily="18" charset="0"/>
              </a:rPr>
              <a:t> ở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mức</a:t>
            </a:r>
            <a:r>
              <a:rPr lang="en-US" kern="100" dirty="0">
                <a:latin typeface="Times New Roman" panose="02020603050405020304" pitchFamily="18" charset="0"/>
                <a:ea typeface="Calibri" panose="020F0502020204030204" pitchFamily="34" charset="0"/>
                <a:cs typeface="Times New Roman" panose="02020603050405020304" pitchFamily="18" charset="0"/>
              </a:rPr>
              <a:t> 0V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nữa</a:t>
            </a:r>
            <a:r>
              <a:rPr lang="en-US" kern="100" dirty="0">
                <a:latin typeface="Times New Roman" panose="02020603050405020304" pitchFamily="18" charset="0"/>
                <a:ea typeface="Calibri" panose="020F0502020204030204" pitchFamily="34" charset="0"/>
                <a:cs typeface="Times New Roman" panose="02020603050405020304" pitchFamily="18" charset="0"/>
              </a:rPr>
              <a:t>.</a:t>
            </a:r>
          </a:p>
          <a:p>
            <a:pPr>
              <a:lnSpc>
                <a:spcPct val="107000"/>
              </a:lnSpc>
              <a:spcAft>
                <a:spcPts val="800"/>
              </a:spcAft>
            </a:pPr>
            <a:r>
              <a:rPr lang="en-US" kern="100" dirty="0" err="1">
                <a:latin typeface="Times New Roman" panose="02020603050405020304" pitchFamily="18" charset="0"/>
                <a:ea typeface="Calibri" panose="020F0502020204030204" pitchFamily="34" charset="0"/>
                <a:cs typeface="Times New Roman" panose="02020603050405020304" pitchFamily="18" charset="0"/>
              </a:rPr>
              <a:t>Sự</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khác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biệt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giữa</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hai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áp</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trên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dòng</a:t>
            </a:r>
            <a:r>
              <a:rPr lang="en-US" kern="100" dirty="0">
                <a:latin typeface="Times New Roman" panose="02020603050405020304" pitchFamily="18" charset="0"/>
                <a:ea typeface="Calibri" panose="020F0502020204030204" pitchFamily="34" charset="0"/>
                <a:cs typeface="Times New Roman" panose="02020603050405020304" pitchFamily="18" charset="0"/>
              </a:rPr>
              <a:t> bit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sẽ</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phát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bởi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bộ</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khuếch</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đại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tín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hiệu</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Nếu</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sự</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khác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biệt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áp</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đủ</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lớn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để</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vượt</a:t>
            </a:r>
            <a:r>
              <a:rPr lang="en-US" kern="100" dirty="0">
                <a:latin typeface="Times New Roman" panose="02020603050405020304" pitchFamily="18" charset="0"/>
                <a:ea typeface="Calibri" panose="020F0502020204030204" pitchFamily="34" charset="0"/>
                <a:cs typeface="Times New Roman" panose="02020603050405020304" pitchFamily="18" charset="0"/>
              </a:rPr>
              <a:t> qua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ngưỡng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áp</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chuyển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đổi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của</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bộ</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khuếch</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đại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tín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hiệu</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nó</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sẽ</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thay</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đổi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trạng</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thái</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và</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đưa</a:t>
            </a:r>
            <a:r>
              <a:rPr lang="en-US" kern="100" dirty="0">
                <a:latin typeface="Times New Roman" panose="02020603050405020304" pitchFamily="18" charset="0"/>
                <a:ea typeface="Calibri" panose="020F0502020204030204" pitchFamily="34" charset="0"/>
                <a:cs typeface="Times New Roman" panose="02020603050405020304" pitchFamily="18" charset="0"/>
              </a:rPr>
              <a:t> ra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một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tín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hiệu</a:t>
            </a:r>
            <a:r>
              <a:rPr lang="en-US" kern="100" dirty="0">
                <a:latin typeface="Times New Roman" panose="02020603050405020304" pitchFamily="18" charset="0"/>
                <a:ea typeface="Calibri" panose="020F0502020204030204" pitchFamily="34" charset="0"/>
                <a:cs typeface="Times New Roman" panose="02020603050405020304" pitchFamily="18" charset="0"/>
              </a:rPr>
              <a:t> logic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cho</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biết</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giá</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trị</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lưu</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trữ</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trong</a:t>
            </a:r>
            <a:r>
              <a:rPr lang="en-US" kern="100" dirty="0">
                <a:latin typeface="Times New Roman" panose="02020603050405020304" pitchFamily="18" charset="0"/>
                <a:ea typeface="Calibri" panose="020F0502020204030204" pitchFamily="34" charset="0"/>
                <a:cs typeface="Times New Roman" panose="02020603050405020304" pitchFamily="18" charset="0"/>
              </a:rPr>
              <a:t> ô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nhớ</a:t>
            </a:r>
            <a:r>
              <a:rPr lang="en-US" kern="100" dirty="0">
                <a:latin typeface="Times New Roman" panose="02020603050405020304" pitchFamily="18" charset="0"/>
                <a:ea typeface="Calibri" panose="020F0502020204030204" pitchFamily="34" charset="0"/>
                <a:cs typeface="Times New Roman" panose="02020603050405020304" pitchFamily="18" charset="0"/>
              </a:rPr>
              <a:t> SRAM.(</a:t>
            </a:r>
            <a:r>
              <a:rPr lang="en-US" kern="100" dirty="0" err="1">
                <a:latin typeface="Times New Roman" panose="02020603050405020304" pitchFamily="18" charset="0"/>
                <a:ea typeface="Calibri" panose="020F0502020204030204" pitchFamily="34" charset="0"/>
                <a:cs typeface="Times New Roman" panose="02020603050405020304" pitchFamily="18" charset="0"/>
              </a:rPr>
              <a:t>mô</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tả</a:t>
            </a:r>
            <a:r>
              <a:rPr lang="en-US" kern="100" dirty="0">
                <a:latin typeface="Times New Roman" panose="02020603050405020304" pitchFamily="18" charset="0"/>
                <a:ea typeface="Calibri" panose="020F0502020204030204" pitchFamily="34" charset="0"/>
                <a:cs typeface="Times New Roman" panose="02020603050405020304" pitchFamily="18" charset="0"/>
              </a:rPr>
              <a:t> ở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hình</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bên</a:t>
            </a:r>
            <a:r>
              <a:rPr lang="en-US" kern="100" dirty="0">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latin typeface="Times New Roman" panose="02020603050405020304" pitchFamily="18" charset="0"/>
                <a:ea typeface="Calibri" panose="020F0502020204030204" pitchFamily="34" charset="0"/>
                <a:cs typeface="Times New Roman" panose="02020603050405020304" pitchFamily="18" charset="0"/>
              </a:rPr>
              <a:t>cạnh</a:t>
            </a:r>
            <a:r>
              <a:rPr lang="en-US" kern="100" dirty="0">
                <a:latin typeface="Times New Roman" panose="02020603050405020304" pitchFamily="18" charset="0"/>
                <a:ea typeface="Calibri" panose="020F0502020204030204" pitchFamily="34" charset="0"/>
                <a:cs typeface="Times New Roman" panose="02020603050405020304" pitchFamily="18" charset="0"/>
              </a:rPr>
              <a:t>)</a:t>
            </a:r>
            <a:endParaRPr lang="en-US"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p:txBody>
      </p:sp>
      <p:pic>
        <p:nvPicPr>
          <p:cNvPr id="4" name="Picture 3" descr="Diagram, schematic&#10;&#10;Description automatically generated">
            <a:extLst>
              <a:ext uri="{FF2B5EF4-FFF2-40B4-BE49-F238E27FC236}">
                <a16:creationId xmlns:a16="http://schemas.microsoft.com/office/drawing/2014/main" id="{F830FFCE-B715-4FD6-907D-6027671CFB8D}"/>
              </a:ext>
            </a:extLst>
          </p:cNvPr>
          <p:cNvPicPr>
            <a:picLocks noChangeAspect="1"/>
          </p:cNvPicPr>
          <p:nvPr/>
        </p:nvPicPr>
        <p:blipFill>
          <a:blip r:embed="rId3"/>
          <a:stretch>
            <a:fillRect/>
          </a:stretch>
        </p:blipFill>
        <p:spPr>
          <a:xfrm>
            <a:off x="5751630" y="1107280"/>
            <a:ext cx="3685264" cy="3143251"/>
          </a:xfrm>
          <a:prstGeom prst="rect">
            <a:avLst/>
          </a:prstGeom>
          <a:ln>
            <a:solidFill>
              <a:schemeClr val="accent1"/>
            </a:solidFill>
          </a:ln>
        </p:spPr>
      </p:pic>
    </p:spTree>
    <p:extLst>
      <p:ext uri="{BB962C8B-B14F-4D97-AF65-F5344CB8AC3E}">
        <p14:creationId xmlns:p14="http://schemas.microsoft.com/office/powerpoint/2010/main" val="34440528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1D25F20-8BF7-4554-819D-4D832584EFE6}"/>
              </a:ext>
            </a:extLst>
          </p:cNvPr>
          <p:cNvSpPr>
            <a:spLocks noGrp="1"/>
          </p:cNvSpPr>
          <p:nvPr>
            <p:ph type="title"/>
          </p:nvPr>
        </p:nvSpPr>
        <p:spPr>
          <a:xfrm>
            <a:off x="150743" y="284968"/>
            <a:ext cx="7713900" cy="707400"/>
          </a:xfrm>
        </p:spPr>
        <p:txBody>
          <a:bodyPr/>
          <a:lstStyle/>
          <a:p>
            <a:r>
              <a:rPr lang="en-US" b="1" dirty="0" err="1">
                <a:latin typeface="Times New Roman" panose="02020603050405020304" pitchFamily="18" charset="0"/>
                <a:cs typeface="Times New Roman" panose="02020603050405020304" pitchFamily="18" charset="0"/>
              </a:rPr>
              <a:t>Nguyên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lí</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hoạt</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động</a:t>
            </a:r>
            <a:endParaRPr lang="en-US" b="1" dirty="0">
              <a:latin typeface="Times New Roman" panose="02020603050405020304" pitchFamily="18" charset="0"/>
              <a:cs typeface="Times New Roman" panose="02020603050405020304" pitchFamily="18" charset="0"/>
            </a:endParaRPr>
          </a:p>
        </p:txBody>
      </p:sp>
      <p:sp>
        <p:nvSpPr>
          <p:cNvPr id="5" name="Text Placeholder 2">
            <a:extLst>
              <a:ext uri="{FF2B5EF4-FFF2-40B4-BE49-F238E27FC236}">
                <a16:creationId xmlns:a16="http://schemas.microsoft.com/office/drawing/2014/main" id="{0A642C59-5F27-48F4-A3CF-CBE4A8FDFBA9}"/>
              </a:ext>
            </a:extLst>
          </p:cNvPr>
          <p:cNvSpPr>
            <a:spLocks noGrp="1"/>
          </p:cNvSpPr>
          <p:nvPr>
            <p:ph type="body" idx="1"/>
          </p:nvPr>
        </p:nvSpPr>
        <p:spPr>
          <a:xfrm>
            <a:off x="-188635" y="934720"/>
            <a:ext cx="5850682" cy="4321969"/>
          </a:xfrm>
        </p:spPr>
        <p:txBody>
          <a:bodyPr/>
          <a:lstStyle/>
          <a:p>
            <a:pPr marL="139700" marR="0" indent="0">
              <a:lnSpc>
                <a:spcPct val="107000"/>
              </a:lnSpc>
              <a:spcBef>
                <a:spcPts val="0"/>
              </a:spcBef>
              <a:spcAft>
                <a:spcPts val="800"/>
              </a:spcAft>
              <a:buNone/>
            </a:pP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b="1" kern="100" dirty="0" err="1">
                <a:effectLst/>
                <a:latin typeface="Times New Roman" panose="02020603050405020304" pitchFamily="18" charset="0"/>
                <a:ea typeface="Calibri" panose="020F0502020204030204" pitchFamily="34" charset="0"/>
                <a:cs typeface="Times New Roman" panose="02020603050405020304" pitchFamily="18" charset="0"/>
              </a:rPr>
              <a:t>Hoạt</a:t>
            </a:r>
            <a:r>
              <a:rPr lang="en-US" b="1"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b="1" kern="100" dirty="0" err="1">
                <a:effectLst/>
                <a:latin typeface="Times New Roman" panose="02020603050405020304" pitchFamily="18" charset="0"/>
                <a:ea typeface="Calibri" panose="020F0502020204030204" pitchFamily="34" charset="0"/>
                <a:cs typeface="Times New Roman" panose="02020603050405020304" pitchFamily="18" charset="0"/>
              </a:rPr>
              <a:t>động</a:t>
            </a:r>
            <a:r>
              <a:rPr lang="en-US" b="1"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b="1" kern="100" dirty="0" err="1">
                <a:effectLst/>
                <a:latin typeface="Times New Roman" panose="02020603050405020304" pitchFamily="18" charset="0"/>
                <a:ea typeface="Calibri" panose="020F0502020204030204" pitchFamily="34" charset="0"/>
                <a:cs typeface="Times New Roman" panose="02020603050405020304" pitchFamily="18" charset="0"/>
              </a:rPr>
              <a:t>ghi</a:t>
            </a:r>
            <a:endParaRPr lang="en-US" kern="100" dirty="0">
              <a:latin typeface="Times New Roman" panose="02020603050405020304" pitchFamily="18" charset="0"/>
              <a:ea typeface="Calibri" panose="020F0502020204030204" pitchFamily="34" charset="0"/>
              <a:cs typeface="Times New Roman" panose="02020603050405020304" pitchFamily="18" charset="0"/>
            </a:endParaRPr>
          </a:p>
          <a:p>
            <a:pPr marL="457200" marR="0" algn="just">
              <a:lnSpc>
                <a:spcPct val="107000"/>
              </a:lnSpc>
              <a:spcBef>
                <a:spcPts val="0"/>
              </a:spcBef>
              <a:spcAft>
                <a:spcPts val="800"/>
              </a:spcAft>
            </a:pP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Quá</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trình</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ghi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dữ</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liệu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bắt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đầu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bằng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việc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đưa</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áp</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sai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khác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(VDD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0)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lên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cặp</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bitline</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(BLB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BL).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áp</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sai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khác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này</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tương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ứng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với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dữ</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liệu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cần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ghi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vào</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nút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lưu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trữ</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(Q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QB)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điều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khiển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bởi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trình</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điều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khiển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ghi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Sau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đó</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tín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hiệu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WL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kích</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hoạt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lưu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trữ</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tin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từ</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cặp</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bitline</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vào</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nút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lưu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trữ</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tương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ứng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Giả</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sử</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nút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Q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QB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lưu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trữ</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các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giá</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trị</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'1'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'0'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lần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lượt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Khi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tín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hiệu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WL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kích</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hoạt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transistor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truy</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cập</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(M1)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kết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nối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đến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đường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bitline</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BL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tại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'0')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bật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lên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một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dòng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chảy</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từ</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VDD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tới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BL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thông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qua M3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M1.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Luồng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dòng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điện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này</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làm</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giảm</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tiềm</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năng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tại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Q.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Tiềm</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năng</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tại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nút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Q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phải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thấp</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hơn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điểm</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chuyển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đổi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của</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mạch</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nghịch</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đảo</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(INV2)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để</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hoàn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tất</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quá</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trình</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ghi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điều</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này</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phụ</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thuộc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vào</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tỉ</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số</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giữa</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transistor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kéo</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lên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(M3)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transistor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truy</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cập</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(M1).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Tỉ</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số</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này</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gọi</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là</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tỉ</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số</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kéo</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effectLst/>
                <a:latin typeface="Times New Roman" panose="02020603050405020304" pitchFamily="18" charset="0"/>
                <a:ea typeface="Calibri" panose="020F0502020204030204" pitchFamily="34" charset="0"/>
                <a:cs typeface="Times New Roman" panose="02020603050405020304" pitchFamily="18" charset="0"/>
              </a:rPr>
              <a:t>lên</a:t>
            </a:r>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(pull-up ratio)</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descr="Diagram, schematic&#10;&#10;Description automatically generated">
            <a:extLst>
              <a:ext uri="{FF2B5EF4-FFF2-40B4-BE49-F238E27FC236}">
                <a16:creationId xmlns:a16="http://schemas.microsoft.com/office/drawing/2014/main" id="{BE125953-52FC-403A-AA54-FC4FA79C0077}"/>
              </a:ext>
            </a:extLst>
          </p:cNvPr>
          <p:cNvPicPr/>
          <p:nvPr/>
        </p:nvPicPr>
        <p:blipFill rotWithShape="1">
          <a:blip r:embed="rId2"/>
          <a:srcRect l="867" r="1"/>
          <a:stretch/>
        </p:blipFill>
        <p:spPr bwMode="auto">
          <a:xfrm>
            <a:off x="5662047" y="934720"/>
            <a:ext cx="3403372" cy="2987199"/>
          </a:xfrm>
          <a:prstGeom prst="rect">
            <a:avLst/>
          </a:prstGeom>
          <a:ln>
            <a:solidFill>
              <a:schemeClr val="accent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578748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Times New Roman" panose="02020603050405020304" pitchFamily="18" charset="0"/>
                <a:cs typeface="Times New Roman" panose="02020603050405020304" pitchFamily="18" charset="0"/>
              </a:rPr>
              <a:t>Mô</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Phỏng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Và</a:t>
            </a:r>
            <a:r>
              <a:rPr lang="en-US" b="1" dirty="0">
                <a:latin typeface="Times New Roman" panose="02020603050405020304" pitchFamily="18" charset="0"/>
                <a:cs typeface="Times New Roman" panose="02020603050405020304" pitchFamily="18" charset="0"/>
              </a:rPr>
              <a:t> Layout</a:t>
            </a:r>
            <a:endParaRPr b="1" dirty="0">
              <a:latin typeface="Times New Roman" panose="02020603050405020304" pitchFamily="18" charset="0"/>
              <a:cs typeface="Times New Roman" panose="02020603050405020304" pitchFamily="18" charset="0"/>
            </a:endParaRPr>
          </a:p>
        </p:txBody>
      </p:sp>
      <p:sp>
        <p:nvSpPr>
          <p:cNvPr id="470" name="Google Shape;470;p29"/>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72" name="Google Shape;472;p29"/>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1"/>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Times New Roman" panose="02020603050405020304" pitchFamily="18" charset="0"/>
                <a:cs typeface="Times New Roman" panose="02020603050405020304" pitchFamily="18" charset="0"/>
              </a:rPr>
              <a:t>Mô</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Phỏng</a:t>
            </a:r>
            <a:endParaRPr b="1" dirty="0">
              <a:latin typeface="Times New Roman" panose="02020603050405020304" pitchFamily="18" charset="0"/>
              <a:cs typeface="Times New Roman" panose="02020603050405020304" pitchFamily="18" charset="0"/>
            </a:endParaRPr>
          </a:p>
        </p:txBody>
      </p:sp>
      <p:sp>
        <p:nvSpPr>
          <p:cNvPr id="487" name="Google Shape;487;p31"/>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3"/>
                </a:solidFill>
                <a:latin typeface="Times New Roman" panose="02020603050405020304" pitchFamily="18" charset="0"/>
                <a:ea typeface="Golos Text Medium"/>
                <a:cs typeface="Times New Roman" panose="02020603050405020304" pitchFamily="18" charset="0"/>
                <a:sym typeface="Golos Text Medium"/>
              </a:rPr>
              <a:t>Schematic</a:t>
            </a:r>
          </a:p>
          <a:p>
            <a:pPr marL="0" lvl="0" indent="0" algn="l" rtl="0">
              <a:spcBef>
                <a:spcPts val="0"/>
              </a:spcBef>
              <a:spcAft>
                <a:spcPts val="0"/>
              </a:spcAft>
              <a:buNone/>
            </a:pPr>
            <a:r>
              <a:rPr lang="en" sz="2000" dirty="0">
                <a:solidFill>
                  <a:schemeClr val="bg1">
                    <a:lumMod val="50000"/>
                  </a:schemeClr>
                </a:solidFill>
                <a:latin typeface="Times New Roman" panose="02020603050405020304" pitchFamily="18" charset="0"/>
                <a:ea typeface="Golos Text Medium"/>
                <a:cs typeface="Times New Roman" panose="02020603050405020304" pitchFamily="18" charset="0"/>
                <a:sym typeface="Golos Text Medium"/>
              </a:rPr>
              <a:t>Bitcell 6t được mô phỏng như hình dưới đây:</a:t>
            </a:r>
          </a:p>
          <a:p>
            <a:pPr marL="0" lvl="0" indent="0" algn="l" rtl="0">
              <a:spcBef>
                <a:spcPts val="0"/>
              </a:spcBef>
              <a:spcAft>
                <a:spcPts val="0"/>
              </a:spcAft>
              <a:buNone/>
            </a:pPr>
            <a:endParaRPr lang="en" sz="2000" dirty="0">
              <a:solidFill>
                <a:schemeClr val="bg1">
                  <a:lumMod val="50000"/>
                </a:schemeClr>
              </a:solidFill>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0"/>
              </a:spcBef>
              <a:spcAft>
                <a:spcPts val="0"/>
              </a:spcAft>
              <a:buNone/>
            </a:pPr>
            <a:endParaRPr lang="en" sz="2000" dirty="0">
              <a:solidFill>
                <a:schemeClr val="bg1">
                  <a:lumMod val="50000"/>
                </a:schemeClr>
              </a:solidFill>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0"/>
              </a:spcBef>
              <a:spcAft>
                <a:spcPts val="0"/>
              </a:spcAft>
              <a:buNone/>
            </a:pPr>
            <a:endParaRPr lang="en" sz="2000" dirty="0">
              <a:solidFill>
                <a:schemeClr val="bg1">
                  <a:lumMod val="50000"/>
                </a:schemeClr>
              </a:solidFill>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0"/>
              </a:spcBef>
              <a:spcAft>
                <a:spcPts val="0"/>
              </a:spcAft>
              <a:buNone/>
            </a:pPr>
            <a:endParaRPr lang="en" sz="2000" dirty="0">
              <a:solidFill>
                <a:schemeClr val="bg1">
                  <a:lumMod val="50000"/>
                </a:schemeClr>
              </a:solidFill>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0"/>
              </a:spcBef>
              <a:spcAft>
                <a:spcPts val="0"/>
              </a:spcAft>
              <a:buNone/>
            </a:pPr>
            <a:endParaRPr lang="en" sz="2000" dirty="0">
              <a:solidFill>
                <a:schemeClr val="bg1">
                  <a:lumMod val="50000"/>
                </a:schemeClr>
              </a:solidFill>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0"/>
              </a:spcBef>
              <a:spcAft>
                <a:spcPts val="0"/>
              </a:spcAft>
              <a:buNone/>
            </a:pPr>
            <a:endParaRPr lang="en" sz="2000" dirty="0">
              <a:solidFill>
                <a:schemeClr val="bg1">
                  <a:lumMod val="50000"/>
                </a:schemeClr>
              </a:solidFill>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0"/>
              </a:spcBef>
              <a:spcAft>
                <a:spcPts val="0"/>
              </a:spcAft>
              <a:buNone/>
            </a:pPr>
            <a:endParaRPr lang="en" sz="2000" dirty="0">
              <a:solidFill>
                <a:schemeClr val="bg1">
                  <a:lumMod val="50000"/>
                </a:schemeClr>
              </a:solidFill>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0"/>
              </a:spcBef>
              <a:spcAft>
                <a:spcPts val="0"/>
              </a:spcAft>
              <a:buNone/>
            </a:pPr>
            <a:endParaRPr lang="en" sz="2000" dirty="0">
              <a:solidFill>
                <a:schemeClr val="bg1">
                  <a:lumMod val="50000"/>
                </a:schemeClr>
              </a:solidFill>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0"/>
              </a:spcBef>
              <a:spcAft>
                <a:spcPts val="0"/>
              </a:spcAft>
              <a:buNone/>
            </a:pPr>
            <a:endParaRPr lang="en-US" sz="2000" dirty="0">
              <a:solidFill>
                <a:schemeClr val="accent3"/>
              </a:solidFill>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1000"/>
              </a:spcBef>
              <a:spcAft>
                <a:spcPts val="0"/>
              </a:spcAft>
              <a:buNone/>
            </a:pPr>
            <a:r>
              <a:rPr lang="en-US" sz="2000" dirty="0">
                <a:solidFill>
                  <a:schemeClr val="accent3"/>
                </a:solidFill>
                <a:latin typeface="Times New Roman" panose="02020603050405020304" pitchFamily="18" charset="0"/>
                <a:ea typeface="Golos Text Medium"/>
                <a:cs typeface="Times New Roman" panose="02020603050405020304" pitchFamily="18" charset="0"/>
                <a:sym typeface="Golos Text Medium"/>
              </a:rPr>
              <a:t>Layout</a:t>
            </a:r>
            <a:endParaRPr lang="en-US" sz="2000" dirty="0">
              <a:latin typeface="Times New Roman" panose="02020603050405020304" pitchFamily="18" charset="0"/>
              <a:ea typeface="Golos Text Medium"/>
              <a:cs typeface="Times New Roman" panose="02020603050405020304" pitchFamily="18" charset="0"/>
              <a:sym typeface="Golos Text Medium"/>
            </a:endParaRPr>
          </a:p>
          <a:p>
            <a:pPr marL="0" lvl="0" indent="0" algn="l" rtl="0">
              <a:spcBef>
                <a:spcPts val="1000"/>
              </a:spcBef>
              <a:spcAft>
                <a:spcPts val="1000"/>
              </a:spcAft>
              <a:buNone/>
            </a:pPr>
            <a:r>
              <a:rPr lang="en" dirty="0">
                <a:latin typeface="Times New Roman" panose="02020603050405020304" pitchFamily="18" charset="0"/>
                <a:cs typeface="Times New Roman" panose="02020603050405020304" pitchFamily="18" charset="0"/>
              </a:rPr>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dirty="0">
              <a:latin typeface="Times New Roman" panose="02020603050405020304" pitchFamily="18" charset="0"/>
              <a:cs typeface="Times New Roman" panose="02020603050405020304" pitchFamily="18" charset="0"/>
            </a:endParaRPr>
          </a:p>
        </p:txBody>
      </p:sp>
      <p:cxnSp>
        <p:nvCxnSpPr>
          <p:cNvPr id="488" name="Google Shape;488;p31"/>
          <p:cNvCxnSpPr/>
          <p:nvPr/>
        </p:nvCxnSpPr>
        <p:spPr>
          <a:xfrm>
            <a:off x="2470800" y="26041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9" name="Google Shape;489;p31"/>
          <p:cNvCxnSpPr/>
          <p:nvPr/>
        </p:nvCxnSpPr>
        <p:spPr>
          <a:xfrm>
            <a:off x="2760900" y="1510475"/>
            <a:ext cx="552600" cy="0"/>
          </a:xfrm>
          <a:prstGeom prst="straightConnector1">
            <a:avLst/>
          </a:prstGeom>
          <a:noFill/>
          <a:ln w="19050" cap="flat" cmpd="sng">
            <a:solidFill>
              <a:schemeClr val="dk1"/>
            </a:solidFill>
            <a:prstDash val="solid"/>
            <a:round/>
            <a:headEnd type="none" w="med" len="med"/>
            <a:tailEnd type="stealth" w="med" len="med"/>
          </a:ln>
        </p:spPr>
      </p:cxnSp>
      <p:pic>
        <p:nvPicPr>
          <p:cNvPr id="6" name="Picture 5" descr="A picture containing screenshot, space&#10;&#10;Description automatically generated">
            <a:extLst>
              <a:ext uri="{FF2B5EF4-FFF2-40B4-BE49-F238E27FC236}">
                <a16:creationId xmlns:a16="http://schemas.microsoft.com/office/drawing/2014/main" id="{AD590C5E-CD03-4BA0-9B1E-592F54D8B821}"/>
              </a:ext>
            </a:extLst>
          </p:cNvPr>
          <p:cNvPicPr>
            <a:picLocks noChangeAspect="1"/>
          </p:cNvPicPr>
          <p:nvPr/>
        </p:nvPicPr>
        <p:blipFill>
          <a:blip r:embed="rId3"/>
          <a:stretch>
            <a:fillRect/>
          </a:stretch>
        </p:blipFill>
        <p:spPr>
          <a:xfrm>
            <a:off x="971489" y="2045135"/>
            <a:ext cx="5529323" cy="269116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600A0-C79B-473B-8F4C-7863BC63503F}"/>
              </a:ext>
            </a:extLst>
          </p:cNvPr>
          <p:cNvSpPr>
            <a:spLocks noGrp="1"/>
          </p:cNvSpPr>
          <p:nvPr>
            <p:ph type="title"/>
          </p:nvPr>
        </p:nvSpPr>
        <p:spPr>
          <a:xfrm>
            <a:off x="236469" y="181349"/>
            <a:ext cx="7713900" cy="707400"/>
          </a:xfrm>
        </p:spPr>
        <p:txBody>
          <a:bodyPr/>
          <a:lstStyle/>
          <a:p>
            <a:r>
              <a:rPr lang="en-US" b="1" dirty="0" err="1">
                <a:latin typeface="Times New Roman" panose="02020603050405020304" pitchFamily="18" charset="0"/>
                <a:cs typeface="Times New Roman" panose="02020603050405020304" pitchFamily="18" charset="0"/>
              </a:rPr>
              <a:t>Kết</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quả</a:t>
            </a:r>
            <a:endParaRPr lang="en-US"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7BCED2D-425A-41C3-9C86-86D1C6DF5A6B}"/>
              </a:ext>
            </a:extLst>
          </p:cNvPr>
          <p:cNvSpPr>
            <a:spLocks noGrp="1"/>
          </p:cNvSpPr>
          <p:nvPr>
            <p:ph type="body" idx="1"/>
          </p:nvPr>
        </p:nvSpPr>
        <p:spPr>
          <a:xfrm>
            <a:off x="715100" y="3736182"/>
            <a:ext cx="7064444" cy="815118"/>
          </a:xfrm>
        </p:spPr>
        <p:txBody>
          <a:bodyPr/>
          <a:lstStyle/>
          <a:p>
            <a:pPr marL="139700" indent="0">
              <a:buNone/>
            </a:pPr>
            <a:r>
              <a:rPr lang="en-US" b="1" dirty="0"/>
              <a:t>*</a:t>
            </a:r>
            <a:r>
              <a:rPr lang="en-US" b="1" dirty="0" err="1"/>
              <a:t>Nhận</a:t>
            </a:r>
            <a:r>
              <a:rPr lang="en-US" b="1" dirty="0"/>
              <a:t> </a:t>
            </a:r>
            <a:r>
              <a:rPr lang="en-US" b="1" dirty="0" err="1"/>
              <a:t>xét</a:t>
            </a:r>
            <a:r>
              <a:rPr lang="en-US" dirty="0"/>
              <a:t>: Khi BL =‘1’ </a:t>
            </a:r>
            <a:r>
              <a:rPr lang="en-US" dirty="0" err="1"/>
              <a:t>và</a:t>
            </a:r>
            <a:r>
              <a:rPr lang="en-US" dirty="0"/>
              <a:t> WL =1 </a:t>
            </a:r>
            <a:r>
              <a:rPr lang="en-US" dirty="0" err="1"/>
              <a:t>thì</a:t>
            </a:r>
            <a:r>
              <a:rPr lang="en-US" dirty="0"/>
              <a:t> </a:t>
            </a:r>
            <a:r>
              <a:rPr lang="en-US" dirty="0" err="1"/>
              <a:t>ngõ</a:t>
            </a:r>
            <a:r>
              <a:rPr lang="en-US" dirty="0"/>
              <a:t> ra Q =‘1’. Khi  BL=‘1’, WL=‘0’ </a:t>
            </a:r>
            <a:r>
              <a:rPr lang="en-US" dirty="0" err="1"/>
              <a:t>thì</a:t>
            </a:r>
            <a:r>
              <a:rPr lang="en-US" dirty="0"/>
              <a:t> </a:t>
            </a:r>
            <a:r>
              <a:rPr lang="en-US" dirty="0" err="1"/>
              <a:t>ngõ</a:t>
            </a:r>
            <a:r>
              <a:rPr lang="en-US" dirty="0"/>
              <a:t> ra Q </a:t>
            </a:r>
            <a:r>
              <a:rPr lang="en-US" dirty="0" err="1"/>
              <a:t>sẽ</a:t>
            </a:r>
            <a:r>
              <a:rPr lang="en-US" dirty="0"/>
              <a:t> </a:t>
            </a:r>
            <a:r>
              <a:rPr lang="en-US" dirty="0" err="1"/>
              <a:t>giữ</a:t>
            </a:r>
            <a:r>
              <a:rPr lang="en-US" dirty="0"/>
              <a:t> </a:t>
            </a:r>
            <a:r>
              <a:rPr lang="en-US" dirty="0" err="1"/>
              <a:t>nguyên</a:t>
            </a:r>
            <a:r>
              <a:rPr lang="en-US" dirty="0"/>
              <a:t> </a:t>
            </a:r>
            <a:r>
              <a:rPr lang="en-US" dirty="0" err="1"/>
              <a:t>trạng</a:t>
            </a:r>
            <a:r>
              <a:rPr lang="en-US" dirty="0"/>
              <a:t> </a:t>
            </a:r>
            <a:r>
              <a:rPr lang="en-US" dirty="0" err="1"/>
              <a:t>thái</a:t>
            </a:r>
            <a:r>
              <a:rPr lang="en-US" dirty="0"/>
              <a:t> </a:t>
            </a:r>
            <a:r>
              <a:rPr lang="en-US" dirty="0" err="1"/>
              <a:t>trước</a:t>
            </a:r>
            <a:r>
              <a:rPr lang="en-US" dirty="0"/>
              <a:t> </a:t>
            </a:r>
            <a:r>
              <a:rPr lang="en-US" dirty="0" err="1"/>
              <a:t>đó</a:t>
            </a:r>
            <a:r>
              <a:rPr lang="en-US" dirty="0"/>
              <a:t>. Khi WL=‘1’  BL=‘0’ </a:t>
            </a:r>
            <a:r>
              <a:rPr lang="en-US" dirty="0" err="1"/>
              <a:t>thì</a:t>
            </a:r>
            <a:r>
              <a:rPr lang="en-US" dirty="0"/>
              <a:t> Q </a:t>
            </a:r>
            <a:r>
              <a:rPr lang="en-US" dirty="0" err="1"/>
              <a:t>bằng</a:t>
            </a:r>
            <a:r>
              <a:rPr lang="en-US" dirty="0"/>
              <a:t> ‘0’</a:t>
            </a:r>
          </a:p>
          <a:p>
            <a:pPr marL="139700" indent="0">
              <a:buNone/>
            </a:pPr>
            <a:r>
              <a:rPr lang="en-US" dirty="0"/>
              <a:t>=&gt; </a:t>
            </a:r>
            <a:r>
              <a:rPr lang="en-US" dirty="0" err="1"/>
              <a:t>Mạch</a:t>
            </a:r>
            <a:r>
              <a:rPr lang="en-US" dirty="0"/>
              <a:t> </a:t>
            </a:r>
            <a:r>
              <a:rPr lang="en-US" dirty="0" err="1"/>
              <a:t>hoạt</a:t>
            </a:r>
            <a:r>
              <a:rPr lang="en-US" dirty="0"/>
              <a:t> </a:t>
            </a:r>
            <a:r>
              <a:rPr lang="en-US" dirty="0" err="1"/>
              <a:t>động</a:t>
            </a:r>
            <a:r>
              <a:rPr lang="en-US" dirty="0"/>
              <a:t> </a:t>
            </a:r>
            <a:r>
              <a:rPr lang="en-US" dirty="0" err="1"/>
              <a:t>đúng</a:t>
            </a:r>
            <a:endParaRPr lang="en-US" dirty="0"/>
          </a:p>
        </p:txBody>
      </p:sp>
      <p:pic>
        <p:nvPicPr>
          <p:cNvPr id="4" name="Picture 3" descr="A screen shot of a computer&#10;&#10;Description automatically generated with low confidence">
            <a:extLst>
              <a:ext uri="{FF2B5EF4-FFF2-40B4-BE49-F238E27FC236}">
                <a16:creationId xmlns:a16="http://schemas.microsoft.com/office/drawing/2014/main" id="{E144E2EF-DD92-4300-B450-6A02FEBAFF26}"/>
              </a:ext>
            </a:extLst>
          </p:cNvPr>
          <p:cNvPicPr>
            <a:picLocks noChangeAspect="1"/>
          </p:cNvPicPr>
          <p:nvPr/>
        </p:nvPicPr>
        <p:blipFill>
          <a:blip r:embed="rId2"/>
          <a:stretch>
            <a:fillRect/>
          </a:stretch>
        </p:blipFill>
        <p:spPr>
          <a:xfrm>
            <a:off x="2101212" y="369264"/>
            <a:ext cx="6328413" cy="3004795"/>
          </a:xfrm>
          <a:prstGeom prst="rect">
            <a:avLst/>
          </a:prstGeom>
        </p:spPr>
      </p:pic>
    </p:spTree>
    <p:extLst>
      <p:ext uri="{BB962C8B-B14F-4D97-AF65-F5344CB8AC3E}">
        <p14:creationId xmlns:p14="http://schemas.microsoft.com/office/powerpoint/2010/main" val="1213798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Layout</a:t>
            </a:r>
            <a:endParaRPr dirty="0"/>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3"/>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Layout</a:t>
            </a:r>
            <a:endParaRPr dirty="0"/>
          </a:p>
        </p:txBody>
      </p:sp>
      <p:sp>
        <p:nvSpPr>
          <p:cNvPr id="503" name="Google Shape;503;p33"/>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t>
            </a:r>
            <a:endParaRPr dirty="0"/>
          </a:p>
        </p:txBody>
      </p:sp>
      <p:cxnSp>
        <p:nvCxnSpPr>
          <p:cNvPr id="504" name="Google Shape;504;p33"/>
          <p:cNvCxnSpPr/>
          <p:nvPr/>
        </p:nvCxnSpPr>
        <p:spPr>
          <a:xfrm>
            <a:off x="5068675" y="15032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5" name="Google Shape;505;p33"/>
          <p:cNvCxnSpPr/>
          <p:nvPr/>
        </p:nvCxnSpPr>
        <p:spPr>
          <a:xfrm>
            <a:off x="3961575" y="26032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6" name="Google Shape;506;p33"/>
          <p:cNvCxnSpPr/>
          <p:nvPr/>
        </p:nvCxnSpPr>
        <p:spPr>
          <a:xfrm>
            <a:off x="4295750" y="3686525"/>
            <a:ext cx="552600" cy="0"/>
          </a:xfrm>
          <a:prstGeom prst="straightConnector1">
            <a:avLst/>
          </a:prstGeom>
          <a:noFill/>
          <a:ln w="19050" cap="flat" cmpd="sng">
            <a:solidFill>
              <a:schemeClr val="dk1"/>
            </a:solidFill>
            <a:prstDash val="solid"/>
            <a:round/>
            <a:headEnd type="none" w="med" len="med"/>
            <a:tailEnd type="stealth" w="med" len="med"/>
          </a:ln>
        </p:spPr>
      </p:cxnSp>
      <p:pic>
        <p:nvPicPr>
          <p:cNvPr id="7" name="Picture 6">
            <a:extLst>
              <a:ext uri="{FF2B5EF4-FFF2-40B4-BE49-F238E27FC236}">
                <a16:creationId xmlns:a16="http://schemas.microsoft.com/office/drawing/2014/main" id="{63FE50AE-FF43-4C27-8534-2371472FC48B}"/>
              </a:ext>
            </a:extLst>
          </p:cNvPr>
          <p:cNvPicPr>
            <a:picLocks noChangeAspect="1"/>
          </p:cNvPicPr>
          <p:nvPr/>
        </p:nvPicPr>
        <p:blipFill>
          <a:blip r:embed="rId3"/>
          <a:stretch>
            <a:fillRect/>
          </a:stretch>
        </p:blipFill>
        <p:spPr>
          <a:xfrm>
            <a:off x="2505868" y="889465"/>
            <a:ext cx="4573589" cy="407197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3D09E-6D77-491D-8BEF-9CE7605A99DE}"/>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2AB12CDB-938E-41A2-A7EE-D05DDC2641B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05007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Stick </a:t>
            </a:r>
            <a:r>
              <a:rPr lang="en-US" dirty="0" err="1"/>
              <a:t>Digram</a:t>
            </a:r>
            <a:endParaRPr dirty="0"/>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05</a:t>
            </a:r>
            <a:endParaRPr dirty="0"/>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extLst>
      <p:ext uri="{BB962C8B-B14F-4D97-AF65-F5344CB8AC3E}">
        <p14:creationId xmlns:p14="http://schemas.microsoft.com/office/powerpoint/2010/main" val="41648739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7"/>
          <p:cNvSpPr txBox="1">
            <a:spLocks noGrp="1"/>
          </p:cNvSpPr>
          <p:nvPr>
            <p:ph type="ctrTitle"/>
          </p:nvPr>
        </p:nvSpPr>
        <p:spPr>
          <a:xfrm>
            <a:off x="598091" y="291703"/>
            <a:ext cx="7267177" cy="105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Thanks for listened</a:t>
            </a:r>
            <a:endParaRPr dirty="0"/>
          </a:p>
        </p:txBody>
      </p:sp>
      <p:sp>
        <p:nvSpPr>
          <p:cNvPr id="601" name="Google Shape;601;p37"/>
          <p:cNvSpPr txBox="1">
            <a:spLocks noGrp="1"/>
          </p:cNvSpPr>
          <p:nvPr>
            <p:ph type="subTitle" idx="1"/>
          </p:nvPr>
        </p:nvSpPr>
        <p:spPr>
          <a:xfrm>
            <a:off x="1385886" y="1416310"/>
            <a:ext cx="3776235" cy="13911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dirty="0"/>
              <a:t>Any questions?</a:t>
            </a:r>
            <a:endParaRPr dirty="0"/>
          </a:p>
          <a:p>
            <a:pPr marL="0" lvl="0" indent="0" algn="l" rtl="0">
              <a:spcBef>
                <a:spcPts val="1000"/>
              </a:spcBef>
              <a:spcAft>
                <a:spcPts val="0"/>
              </a:spcAft>
              <a:buClr>
                <a:schemeClr val="lt1"/>
              </a:buClr>
              <a:buSzPts val="1100"/>
              <a:buFont typeface="Arial"/>
              <a:buNone/>
            </a:pPr>
            <a:r>
              <a:rPr lang="en" dirty="0"/>
              <a:t>20200164@student.hcmus.edu.com </a:t>
            </a:r>
            <a:endParaRPr dirty="0"/>
          </a:p>
          <a:p>
            <a:pPr marL="0" lvl="0" indent="0" algn="l" rtl="0">
              <a:spcBef>
                <a:spcPts val="0"/>
              </a:spcBef>
              <a:spcAft>
                <a:spcPts val="0"/>
              </a:spcAft>
              <a:buClr>
                <a:schemeClr val="lt1"/>
              </a:buClr>
              <a:buSzPts val="1100"/>
              <a:buFont typeface="Arial"/>
              <a:buNone/>
            </a:pPr>
            <a:r>
              <a:rPr lang="en" dirty="0"/>
              <a:t>0782807667</a:t>
            </a:r>
            <a:endParaRPr dirty="0"/>
          </a:p>
          <a:p>
            <a:pPr marL="0" lvl="0" indent="0" algn="l" rtl="0">
              <a:spcBef>
                <a:spcPts val="0"/>
              </a:spcBef>
              <a:spcAft>
                <a:spcPts val="0"/>
              </a:spcAft>
              <a:buNone/>
            </a:pPr>
            <a:endParaRPr dirty="0"/>
          </a:p>
        </p:txBody>
      </p:sp>
      <p:cxnSp>
        <p:nvCxnSpPr>
          <p:cNvPr id="623" name="Google Shape;623;p37"/>
          <p:cNvCxnSpPr/>
          <p:nvPr/>
        </p:nvCxnSpPr>
        <p:spPr>
          <a:xfrm>
            <a:off x="433236" y="1665687"/>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624" name="Google Shape;624;p37"/>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335756" y="714150"/>
            <a:ext cx="5521078"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SRAM</a:t>
            </a:r>
            <a:br>
              <a:rPr lang="en" dirty="0"/>
            </a:br>
            <a:r>
              <a:rPr lang="en" dirty="0"/>
              <a:t>bitcell6T </a:t>
            </a:r>
            <a:endParaRPr dirty="0">
              <a:solidFill>
                <a:schemeClr val="accent3"/>
              </a:solidFill>
            </a:endParaRPr>
          </a:p>
        </p:txBody>
      </p:sp>
      <p:cxnSp>
        <p:nvCxnSpPr>
          <p:cNvPr id="83" name="Google Shape;83;p21"/>
          <p:cNvCxnSpPr/>
          <p:nvPr/>
        </p:nvCxnSpPr>
        <p:spPr>
          <a:xfrm>
            <a:off x="3887531" y="2055263"/>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5100" y="15472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85" name="Google Shape;185;p22"/>
          <p:cNvSpPr txBox="1">
            <a:spLocks noGrp="1"/>
          </p:cNvSpPr>
          <p:nvPr>
            <p:ph type="subTitle" idx="1"/>
          </p:nvPr>
        </p:nvSpPr>
        <p:spPr>
          <a:xfrm>
            <a:off x="2050814" y="15472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err="1">
                <a:latin typeface="Times New Roman" panose="02020603050405020304" pitchFamily="18" charset="0"/>
                <a:ea typeface="Tahoma" panose="020B0604030504040204" pitchFamily="34" charset="0"/>
                <a:cs typeface="Times New Roman" panose="02020603050405020304" pitchFamily="18" charset="0"/>
              </a:rPr>
              <a:t>Giới</a:t>
            </a:r>
            <a:r>
              <a:rPr lang="en-US" b="1" dirty="0">
                <a:latin typeface="Times New Roman" panose="02020603050405020304" pitchFamily="18" charset="0"/>
                <a:ea typeface="Tahoma" panose="020B0604030504040204" pitchFamily="34" charset="0"/>
                <a:cs typeface="Times New Roman" panose="02020603050405020304" pitchFamily="18" charset="0"/>
              </a:rPr>
              <a:t> </a:t>
            </a:r>
            <a:r>
              <a:rPr lang="en-US" b="1" dirty="0" err="1">
                <a:latin typeface="Times New Roman" panose="02020603050405020304" pitchFamily="18" charset="0"/>
                <a:ea typeface="Tahoma" panose="020B0604030504040204" pitchFamily="34" charset="0"/>
                <a:cs typeface="Times New Roman" panose="02020603050405020304" pitchFamily="18" charset="0"/>
              </a:rPr>
              <a:t>thiệu</a:t>
            </a:r>
            <a:r>
              <a:rPr lang="en-US" b="1" dirty="0">
                <a:latin typeface="Times New Roman" panose="02020603050405020304" pitchFamily="18" charset="0"/>
                <a:ea typeface="Tahoma" panose="020B0604030504040204" pitchFamily="34" charset="0"/>
                <a:cs typeface="Times New Roman" panose="02020603050405020304" pitchFamily="18" charset="0"/>
              </a:rPr>
              <a:t> </a:t>
            </a:r>
            <a:r>
              <a:rPr lang="en-US" b="1" dirty="0" err="1">
                <a:latin typeface="Times New Roman" panose="02020603050405020304" pitchFamily="18" charset="0"/>
                <a:ea typeface="Tahoma" panose="020B0604030504040204" pitchFamily="34" charset="0"/>
                <a:cs typeface="Times New Roman" panose="02020603050405020304" pitchFamily="18" charset="0"/>
              </a:rPr>
              <a:t>về</a:t>
            </a:r>
            <a:r>
              <a:rPr lang="en-US" b="1" dirty="0">
                <a:latin typeface="Times New Roman" panose="02020603050405020304" pitchFamily="18" charset="0"/>
                <a:ea typeface="Tahoma" panose="020B0604030504040204" pitchFamily="34" charset="0"/>
                <a:cs typeface="Times New Roman" panose="02020603050405020304" pitchFamily="18" charset="0"/>
              </a:rPr>
              <a:t> SRAM </a:t>
            </a:r>
            <a:r>
              <a:rPr lang="en-US" b="1" dirty="0" err="1">
                <a:latin typeface="Times New Roman" panose="02020603050405020304" pitchFamily="18" charset="0"/>
                <a:ea typeface="Tahoma" panose="020B0604030504040204" pitchFamily="34" charset="0"/>
                <a:cs typeface="Times New Roman" panose="02020603050405020304" pitchFamily="18" charset="0"/>
              </a:rPr>
              <a:t>Bitcell</a:t>
            </a:r>
            <a:r>
              <a:rPr lang="en-US" b="1" dirty="0">
                <a:latin typeface="Times New Roman" panose="02020603050405020304" pitchFamily="18" charset="0"/>
                <a:ea typeface="Tahoma" panose="020B0604030504040204" pitchFamily="34" charset="0"/>
                <a:cs typeface="Times New Roman" panose="02020603050405020304" pitchFamily="18" charset="0"/>
              </a:rPr>
              <a:t> 6T</a:t>
            </a:r>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t>
            </a:r>
            <a:endParaRPr dirty="0"/>
          </a:p>
        </p:txBody>
      </p:sp>
      <p:cxnSp>
        <p:nvCxnSpPr>
          <p:cNvPr id="187" name="Google Shape;187;p22"/>
          <p:cNvCxnSpPr/>
          <p:nvPr/>
        </p:nvCxnSpPr>
        <p:spPr>
          <a:xfrm>
            <a:off x="1259000" y="17885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5100" y="22249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9" name="Google Shape;189;p22"/>
          <p:cNvSpPr txBox="1">
            <a:spLocks noGrp="1"/>
          </p:cNvSpPr>
          <p:nvPr>
            <p:ph type="subTitle" idx="4"/>
          </p:nvPr>
        </p:nvSpPr>
        <p:spPr>
          <a:xfrm>
            <a:off x="2050814" y="22249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latin typeface="Times New Roman" panose="02020603050405020304" pitchFamily="18" charset="0"/>
                <a:cs typeface="Times New Roman" panose="02020603050405020304" pitchFamily="18" charset="0"/>
              </a:rPr>
              <a:t>Nguyên lí hoạt động của </a:t>
            </a:r>
            <a:r>
              <a:rPr lang="en-US" b="1" dirty="0">
                <a:latin typeface="Times New Roman" panose="02020603050405020304" pitchFamily="18" charset="0"/>
                <a:cs typeface="Times New Roman" panose="02020603050405020304" pitchFamily="18" charset="0"/>
              </a:rPr>
              <a:t>SRAM </a:t>
            </a:r>
            <a:r>
              <a:rPr lang="en-US" b="1" dirty="0" err="1">
                <a:latin typeface="Times New Roman" panose="02020603050405020304" pitchFamily="18" charset="0"/>
                <a:cs typeface="Times New Roman" panose="02020603050405020304" pitchFamily="18" charset="0"/>
              </a:rPr>
              <a:t>Bitcell</a:t>
            </a:r>
            <a:r>
              <a:rPr lang="en-US" b="1" dirty="0">
                <a:latin typeface="Times New Roman" panose="02020603050405020304" pitchFamily="18" charset="0"/>
                <a:cs typeface="Times New Roman" panose="02020603050405020304" pitchFamily="18" charset="0"/>
              </a:rPr>
              <a:t> 6T</a:t>
            </a:r>
            <a:endParaRPr b="1" dirty="0">
              <a:latin typeface="Times New Roman" panose="02020603050405020304" pitchFamily="18" charset="0"/>
              <a:cs typeface="Times New Roman" panose="02020603050405020304" pitchFamily="18" charset="0"/>
            </a:endParaRPr>
          </a:p>
        </p:txBody>
      </p:sp>
      <p:sp>
        <p:nvSpPr>
          <p:cNvPr id="190" name="Google Shape;190;p22"/>
          <p:cNvSpPr txBox="1">
            <a:spLocks noGrp="1"/>
          </p:cNvSpPr>
          <p:nvPr>
            <p:ph type="title" idx="5"/>
          </p:nvPr>
        </p:nvSpPr>
        <p:spPr>
          <a:xfrm>
            <a:off x="715100" y="29026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1" name="Google Shape;191;p22"/>
          <p:cNvSpPr txBox="1">
            <a:spLocks noGrp="1"/>
          </p:cNvSpPr>
          <p:nvPr>
            <p:ph type="subTitle" idx="6"/>
          </p:nvPr>
        </p:nvSpPr>
        <p:spPr>
          <a:xfrm>
            <a:off x="2050814" y="29026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latin typeface="Times New Roman" panose="02020603050405020304" pitchFamily="18" charset="0"/>
                <a:cs typeface="Times New Roman" panose="02020603050405020304" pitchFamily="18" charset="0"/>
              </a:rPr>
              <a:t>Mô phỏng, Layout </a:t>
            </a:r>
            <a:r>
              <a:rPr lang="en-US" b="1" dirty="0">
                <a:latin typeface="Times New Roman" panose="02020603050405020304" pitchFamily="18" charset="0"/>
                <a:cs typeface="Times New Roman" panose="02020603050405020304" pitchFamily="18" charset="0"/>
              </a:rPr>
              <a:t>SRAM </a:t>
            </a:r>
            <a:r>
              <a:rPr lang="en-US" b="1" dirty="0" err="1">
                <a:latin typeface="Times New Roman" panose="02020603050405020304" pitchFamily="18" charset="0"/>
                <a:cs typeface="Times New Roman" panose="02020603050405020304" pitchFamily="18" charset="0"/>
              </a:rPr>
              <a:t>Bitcell</a:t>
            </a:r>
            <a:r>
              <a:rPr lang="en-US" b="1" dirty="0">
                <a:latin typeface="Times New Roman" panose="02020603050405020304" pitchFamily="18" charset="0"/>
                <a:cs typeface="Times New Roman" panose="02020603050405020304" pitchFamily="18" charset="0"/>
              </a:rPr>
              <a:t> 6T</a:t>
            </a:r>
            <a:endParaRPr b="1" dirty="0">
              <a:latin typeface="Times New Roman" panose="02020603050405020304" pitchFamily="18" charset="0"/>
              <a:cs typeface="Times New Roman" panose="02020603050405020304" pitchFamily="18" charset="0"/>
            </a:endParaRPr>
          </a:p>
        </p:txBody>
      </p:sp>
      <p:sp>
        <p:nvSpPr>
          <p:cNvPr id="193" name="Google Shape;193;p22"/>
          <p:cNvSpPr txBox="1">
            <a:spLocks noGrp="1"/>
          </p:cNvSpPr>
          <p:nvPr>
            <p:ph type="subTitle" idx="8"/>
          </p:nvPr>
        </p:nvSpPr>
        <p:spPr>
          <a:xfrm>
            <a:off x="2050814" y="35803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  </a:t>
            </a:r>
            <a:endParaRPr dirty="0"/>
          </a:p>
        </p:txBody>
      </p:sp>
      <p:cxnSp>
        <p:nvCxnSpPr>
          <p:cNvPr id="194" name="Google Shape;194;p22"/>
          <p:cNvCxnSpPr/>
          <p:nvPr/>
        </p:nvCxnSpPr>
        <p:spPr>
          <a:xfrm>
            <a:off x="1259000" y="24660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3143550"/>
            <a:ext cx="552600" cy="0"/>
          </a:xfrm>
          <a:prstGeom prst="straightConnector1">
            <a:avLst/>
          </a:prstGeom>
          <a:noFill/>
          <a:ln w="19050" cap="flat" cmpd="sng">
            <a:solidFill>
              <a:schemeClr val="dk1"/>
            </a:solidFill>
            <a:prstDash val="solid"/>
            <a:round/>
            <a:headEnd type="none" w="med" len="med"/>
            <a:tailEnd type="stealth" w="med" len="med"/>
          </a:ln>
        </p:spPr>
      </p:cxnSp>
      <p:sp>
        <p:nvSpPr>
          <p:cNvPr id="3" name="Title 2">
            <a:extLst>
              <a:ext uri="{FF2B5EF4-FFF2-40B4-BE49-F238E27FC236}">
                <a16:creationId xmlns:a16="http://schemas.microsoft.com/office/drawing/2014/main" id="{A322E712-D994-4C39-BB65-44C9B7530805}"/>
              </a:ext>
            </a:extLst>
          </p:cNvPr>
          <p:cNvSpPr>
            <a:spLocks noGrp="1"/>
          </p:cNvSpPr>
          <p:nvPr>
            <p:ph type="title" idx="7"/>
          </p:nvPr>
        </p:nvSpPr>
        <p:spPr>
          <a:xfrm>
            <a:off x="715100" y="3580308"/>
            <a:ext cx="213588" cy="525300"/>
          </a:xfrm>
        </p:spPr>
        <p:txBody>
          <a:bodyPr/>
          <a:lstStyle/>
          <a:p>
            <a:r>
              <a:rPr lang="en-US" dirty="0"/>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050" y="2018719"/>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Times New Roman" panose="02020603050405020304" pitchFamily="18" charset="0"/>
                <a:cs typeface="Times New Roman" panose="02020603050405020304" pitchFamily="18" charset="0"/>
              </a:rPr>
              <a:t>Giới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thiệu</a:t>
            </a:r>
            <a:r>
              <a:rPr lang="en-US" b="1" dirty="0">
                <a:latin typeface="Times New Roman" panose="02020603050405020304" pitchFamily="18" charset="0"/>
                <a:cs typeface="Times New Roman" panose="02020603050405020304" pitchFamily="18" charset="0"/>
              </a:rPr>
              <a:t> SRAM </a:t>
            </a:r>
            <a:r>
              <a:rPr lang="en-US" b="1" dirty="0" err="1">
                <a:latin typeface="Times New Roman" panose="02020603050405020304" pitchFamily="18" charset="0"/>
                <a:cs typeface="Times New Roman" panose="02020603050405020304" pitchFamily="18" charset="0"/>
              </a:rPr>
              <a:t>Bitcell</a:t>
            </a:r>
            <a:r>
              <a:rPr lang="en-US" b="1" dirty="0">
                <a:latin typeface="Times New Roman" panose="02020603050405020304" pitchFamily="18" charset="0"/>
                <a:cs typeface="Times New Roman" panose="02020603050405020304" pitchFamily="18" charset="0"/>
              </a:rPr>
              <a:t> 6T</a:t>
            </a:r>
            <a:endParaRPr b="1" dirty="0">
              <a:latin typeface="Times New Roman" panose="02020603050405020304" pitchFamily="18" charset="0"/>
              <a:cs typeface="Times New Roman" panose="02020603050405020304" pitchFamily="18" charset="0"/>
            </a:endParaRPr>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3" name="Google Shape;203;p23"/>
          <p:cNvCxnSpPr/>
          <p:nvPr/>
        </p:nvCxnSpPr>
        <p:spPr>
          <a:xfrm>
            <a:off x="1752050" y="1223663"/>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cxnSp>
        <p:nvCxnSpPr>
          <p:cNvPr id="276" name="Google Shape;276;p24"/>
          <p:cNvCxnSpPr/>
          <p:nvPr/>
        </p:nvCxnSpPr>
        <p:spPr>
          <a:xfrm>
            <a:off x="5251437" y="3659018"/>
            <a:ext cx="552600" cy="0"/>
          </a:xfrm>
          <a:prstGeom prst="straightConnector1">
            <a:avLst/>
          </a:prstGeom>
          <a:noFill/>
          <a:ln w="19050" cap="flat" cmpd="sng">
            <a:solidFill>
              <a:schemeClr val="dk1"/>
            </a:solidFill>
            <a:prstDash val="solid"/>
            <a:round/>
            <a:headEnd type="none" w="med" len="med"/>
            <a:tailEnd type="stealth" w="med" len="med"/>
          </a:ln>
        </p:spPr>
      </p:cxnSp>
      <p:sp>
        <p:nvSpPr>
          <p:cNvPr id="3" name="Title 2">
            <a:extLst>
              <a:ext uri="{FF2B5EF4-FFF2-40B4-BE49-F238E27FC236}">
                <a16:creationId xmlns:a16="http://schemas.microsoft.com/office/drawing/2014/main" id="{599187F3-3F15-4C6B-9F40-3B173A6F79E5}"/>
              </a:ext>
            </a:extLst>
          </p:cNvPr>
          <p:cNvSpPr>
            <a:spLocks noGrp="1"/>
          </p:cNvSpPr>
          <p:nvPr>
            <p:ph type="title"/>
          </p:nvPr>
        </p:nvSpPr>
        <p:spPr>
          <a:xfrm>
            <a:off x="450780" y="885814"/>
            <a:ext cx="3463994" cy="4486285"/>
          </a:xfrm>
        </p:spPr>
        <p:txBody>
          <a:bodyPr/>
          <a:lstStyle/>
          <a:p>
            <a:r>
              <a:rPr lang="en-US" sz="2400" spc="15" dirty="0" err="1">
                <a:solidFill>
                  <a:srgbClr val="202124"/>
                </a:solidFill>
                <a:effectLst/>
                <a:latin typeface="Times New Roman" panose="02020603050405020304" pitchFamily="18" charset="0"/>
                <a:ea typeface="Calibri" panose="020F0502020204030204" pitchFamily="34" charset="0"/>
              </a:rPr>
              <a:t>Mạch</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bitcell</a:t>
            </a:r>
            <a:r>
              <a:rPr lang="en-US" sz="2400" spc="15" dirty="0">
                <a:solidFill>
                  <a:srgbClr val="202124"/>
                </a:solidFill>
                <a:effectLst/>
                <a:latin typeface="Times New Roman" panose="02020603050405020304" pitchFamily="18" charset="0"/>
                <a:ea typeface="Calibri" panose="020F0502020204030204" pitchFamily="34" charset="0"/>
              </a:rPr>
              <a:t> 6T </a:t>
            </a:r>
            <a:r>
              <a:rPr lang="en-US" sz="2400" spc="15" dirty="0" err="1">
                <a:solidFill>
                  <a:srgbClr val="202124"/>
                </a:solidFill>
                <a:effectLst/>
                <a:latin typeface="Times New Roman" panose="02020603050405020304" pitchFamily="18" charset="0"/>
                <a:ea typeface="Calibri" panose="020F0502020204030204" pitchFamily="34" charset="0"/>
              </a:rPr>
              <a:t>là</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một</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loại</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mạch</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được</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sử</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dụng</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trong</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thiết</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kế</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mạch</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nhớ</a:t>
            </a:r>
            <a:r>
              <a:rPr lang="en-US" sz="2400" spc="15" dirty="0">
                <a:solidFill>
                  <a:srgbClr val="202124"/>
                </a:solidFill>
                <a:effectLst/>
                <a:latin typeface="Times New Roman" panose="02020603050405020304" pitchFamily="18" charset="0"/>
                <a:ea typeface="Calibri" panose="020F0502020204030204" pitchFamily="34" charset="0"/>
              </a:rPr>
              <a:t> RAM (Random Access Memory) </a:t>
            </a:r>
            <a:r>
              <a:rPr lang="en-US" sz="2400" spc="15" dirty="0" err="1">
                <a:solidFill>
                  <a:srgbClr val="202124"/>
                </a:solidFill>
                <a:effectLst/>
                <a:latin typeface="Times New Roman" panose="02020603050405020304" pitchFamily="18" charset="0"/>
                <a:ea typeface="Calibri" panose="020F0502020204030204" pitchFamily="34" charset="0"/>
              </a:rPr>
              <a:t>của</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các</a:t>
            </a:r>
            <a:r>
              <a:rPr lang="en-US" sz="2400" spc="15" dirty="0">
                <a:solidFill>
                  <a:srgbClr val="202124"/>
                </a:solidFill>
                <a:effectLst/>
                <a:latin typeface="Times New Roman" panose="02020603050405020304" pitchFamily="18" charset="0"/>
                <a:ea typeface="Calibri" panose="020F0502020204030204" pitchFamily="34" charset="0"/>
              </a:rPr>
              <a:t> vi </a:t>
            </a:r>
            <a:r>
              <a:rPr lang="en-US" sz="2400" spc="15" dirty="0" err="1">
                <a:solidFill>
                  <a:srgbClr val="202124"/>
                </a:solidFill>
                <a:effectLst/>
                <a:latin typeface="Times New Roman" panose="02020603050405020304" pitchFamily="18" charset="0"/>
                <a:ea typeface="Calibri" panose="020F0502020204030204" pitchFamily="34" charset="0"/>
              </a:rPr>
              <a:t>điều</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khiển</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bộ</a:t>
            </a:r>
            <a:r>
              <a:rPr lang="en-US" sz="2400" spc="15" dirty="0">
                <a:solidFill>
                  <a:srgbClr val="202124"/>
                </a:solidFill>
                <a:effectLst/>
                <a:latin typeface="Times New Roman" panose="02020603050405020304" pitchFamily="18" charset="0"/>
                <a:ea typeface="Calibri" panose="020F0502020204030204" pitchFamily="34" charset="0"/>
              </a:rPr>
              <a:t> vi </a:t>
            </a:r>
            <a:r>
              <a:rPr lang="en-US" sz="2400" spc="15" dirty="0" err="1">
                <a:solidFill>
                  <a:srgbClr val="202124"/>
                </a:solidFill>
                <a:effectLst/>
                <a:latin typeface="Times New Roman" panose="02020603050405020304" pitchFamily="18" charset="0"/>
                <a:ea typeface="Calibri" panose="020F0502020204030204" pitchFamily="34" charset="0"/>
              </a:rPr>
              <a:t>xử</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lý</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và</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các</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thiết</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bị</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điện</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tử</a:t>
            </a:r>
            <a:r>
              <a:rPr lang="en-US" sz="2400" spc="15" dirty="0">
                <a:solidFill>
                  <a:srgbClr val="202124"/>
                </a:solidFill>
                <a:effectLst/>
                <a:latin typeface="Times New Roman" panose="02020603050405020304" pitchFamily="18" charset="0"/>
                <a:ea typeface="Calibri" panose="020F0502020204030204" pitchFamily="34" charset="0"/>
              </a:rPr>
              <a:t> </a:t>
            </a:r>
            <a:r>
              <a:rPr lang="en-US" sz="2400" spc="15" dirty="0" err="1">
                <a:solidFill>
                  <a:srgbClr val="202124"/>
                </a:solidFill>
                <a:effectLst/>
                <a:latin typeface="Times New Roman" panose="02020603050405020304" pitchFamily="18" charset="0"/>
                <a:ea typeface="Calibri" panose="020F0502020204030204" pitchFamily="34" charset="0"/>
              </a:rPr>
              <a:t>khác</a:t>
            </a:r>
            <a:r>
              <a:rPr lang="en-US" sz="2400" spc="15" dirty="0">
                <a:solidFill>
                  <a:srgbClr val="202124"/>
                </a:solidFill>
                <a:effectLst/>
                <a:latin typeface="Times New Roman" panose="02020603050405020304" pitchFamily="18" charset="0"/>
                <a:ea typeface="Calibri" panose="020F0502020204030204" pitchFamily="34" charset="0"/>
              </a:rPr>
              <a:t>.</a:t>
            </a:r>
            <a:endParaRPr lang="en-US" sz="2400" dirty="0"/>
          </a:p>
        </p:txBody>
      </p:sp>
      <p:pic>
        <p:nvPicPr>
          <p:cNvPr id="72" name="Picture 71" descr="A computer screen shot of a computer&#10;&#10;Description automatically generated with low confidence">
            <a:extLst>
              <a:ext uri="{FF2B5EF4-FFF2-40B4-BE49-F238E27FC236}">
                <a16:creationId xmlns:a16="http://schemas.microsoft.com/office/drawing/2014/main" id="{DF03EAFF-FE83-465F-8835-53F1C937B247}"/>
              </a:ext>
            </a:extLst>
          </p:cNvPr>
          <p:cNvPicPr>
            <a:picLocks noChangeAspect="1"/>
          </p:cNvPicPr>
          <p:nvPr/>
        </p:nvPicPr>
        <p:blipFill rotWithShape="1">
          <a:blip r:embed="rId3">
            <a:extLst>
              <a:ext uri="{28A0092B-C50C-407E-A947-70E740481C1C}">
                <a14:useLocalDpi xmlns:a14="http://schemas.microsoft.com/office/drawing/2010/main" val="0"/>
              </a:ext>
            </a:extLst>
          </a:blip>
          <a:srcRect l="18696" t="26303" r="18478" b="11755"/>
          <a:stretch/>
        </p:blipFill>
        <p:spPr>
          <a:xfrm>
            <a:off x="4266790" y="1128036"/>
            <a:ext cx="4405722" cy="233475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176400" y="638744"/>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Times New Roman" panose="02020603050405020304" pitchFamily="18" charset="0"/>
                <a:cs typeface="Times New Roman" panose="02020603050405020304" pitchFamily="18" charset="0"/>
              </a:rPr>
              <a:t>Đặc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điểm</a:t>
            </a:r>
            <a:endParaRPr b="1" dirty="0">
              <a:latin typeface="Times New Roman" panose="02020603050405020304" pitchFamily="18" charset="0"/>
              <a:cs typeface="Times New Roman" panose="02020603050405020304" pitchFamily="18" charset="0"/>
            </a:endParaRPr>
          </a:p>
        </p:txBody>
      </p:sp>
      <p:sp>
        <p:nvSpPr>
          <p:cNvPr id="282" name="Google Shape;282;p25"/>
          <p:cNvSpPr txBox="1">
            <a:spLocks noGrp="1"/>
          </p:cNvSpPr>
          <p:nvPr>
            <p:ph type="body" idx="1"/>
          </p:nvPr>
        </p:nvSpPr>
        <p:spPr>
          <a:xfrm>
            <a:off x="176400" y="1578771"/>
            <a:ext cx="8679529" cy="345756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800" spc="15" dirty="0" err="1">
                <a:solidFill>
                  <a:srgbClr val="202124"/>
                </a:solidFill>
                <a:effectLst/>
                <a:latin typeface="Times New Roman" panose="02020603050405020304" pitchFamily="18" charset="0"/>
                <a:ea typeface="Calibri" panose="020F0502020204030204" pitchFamily="34" charset="0"/>
              </a:rPr>
              <a:t>Mạch</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bitcell</a:t>
            </a:r>
            <a:r>
              <a:rPr lang="en-US" sz="1800" spc="15" dirty="0">
                <a:solidFill>
                  <a:srgbClr val="202124"/>
                </a:solidFill>
                <a:effectLst/>
                <a:latin typeface="Times New Roman" panose="02020603050405020304" pitchFamily="18" charset="0"/>
                <a:ea typeface="Calibri" panose="020F0502020204030204" pitchFamily="34" charset="0"/>
              </a:rPr>
              <a:t> 6T bao </a:t>
            </a:r>
            <a:r>
              <a:rPr lang="en-US" sz="1800" spc="15" dirty="0" err="1">
                <a:solidFill>
                  <a:srgbClr val="202124"/>
                </a:solidFill>
                <a:effectLst/>
                <a:latin typeface="Times New Roman" panose="02020603050405020304" pitchFamily="18" charset="0"/>
                <a:ea typeface="Calibri" panose="020F0502020204030204" pitchFamily="34" charset="0"/>
              </a:rPr>
              <a:t>gồm</a:t>
            </a:r>
            <a:r>
              <a:rPr lang="en-US" sz="1800" spc="15" dirty="0">
                <a:solidFill>
                  <a:srgbClr val="202124"/>
                </a:solidFill>
                <a:effectLst/>
                <a:latin typeface="Times New Roman" panose="02020603050405020304" pitchFamily="18" charset="0"/>
                <a:ea typeface="Calibri" panose="020F0502020204030204" pitchFamily="34" charset="0"/>
              </a:rPr>
              <a:t> 6 transistor (T) </a:t>
            </a:r>
            <a:r>
              <a:rPr lang="en-US" sz="1800" spc="15" dirty="0" err="1">
                <a:solidFill>
                  <a:srgbClr val="202124"/>
                </a:solidFill>
                <a:effectLst/>
                <a:latin typeface="Times New Roman" panose="02020603050405020304" pitchFamily="18" charset="0"/>
                <a:ea typeface="Calibri" panose="020F0502020204030204" pitchFamily="34" charset="0"/>
              </a:rPr>
              <a:t>và</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được</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sử</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dụng</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để</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lưu</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trữ</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một</a:t>
            </a:r>
            <a:r>
              <a:rPr lang="en-US" sz="1800" spc="15" dirty="0">
                <a:solidFill>
                  <a:srgbClr val="202124"/>
                </a:solidFill>
                <a:effectLst/>
                <a:latin typeface="Times New Roman" panose="02020603050405020304" pitchFamily="18" charset="0"/>
                <a:ea typeface="Calibri" panose="020F0502020204030204" pitchFamily="34" charset="0"/>
              </a:rPr>
              <a:t> bit </a:t>
            </a:r>
            <a:r>
              <a:rPr lang="en-US" sz="1800" spc="15" dirty="0" err="1">
                <a:solidFill>
                  <a:srgbClr val="202124"/>
                </a:solidFill>
                <a:effectLst/>
                <a:latin typeface="Times New Roman" panose="02020603050405020304" pitchFamily="18" charset="0"/>
                <a:ea typeface="Calibri" panose="020F0502020204030204" pitchFamily="34" charset="0"/>
              </a:rPr>
              <a:t>dữ</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liệu</a:t>
            </a:r>
            <a:r>
              <a:rPr lang="en-US" sz="1800" spc="15" dirty="0">
                <a:solidFill>
                  <a:srgbClr val="202124"/>
                </a:solidFill>
                <a:effectLst/>
                <a:latin typeface="Times New Roman" panose="02020603050405020304" pitchFamily="18" charset="0"/>
                <a:ea typeface="Calibri" panose="020F0502020204030204" pitchFamily="34" charset="0"/>
              </a:rPr>
              <a:t> (0 </a:t>
            </a:r>
            <a:r>
              <a:rPr lang="en-US" sz="1800" spc="15" dirty="0" err="1">
                <a:solidFill>
                  <a:srgbClr val="202124"/>
                </a:solidFill>
                <a:effectLst/>
                <a:latin typeface="Times New Roman" panose="02020603050405020304" pitchFamily="18" charset="0"/>
                <a:ea typeface="Calibri" panose="020F0502020204030204" pitchFamily="34" charset="0"/>
              </a:rPr>
              <a:t>hoặc</a:t>
            </a:r>
            <a:r>
              <a:rPr lang="en-US" sz="1800" spc="15" dirty="0">
                <a:solidFill>
                  <a:srgbClr val="202124"/>
                </a:solidFill>
                <a:effectLst/>
                <a:latin typeface="Times New Roman" panose="02020603050405020304" pitchFamily="18" charset="0"/>
                <a:ea typeface="Calibri" panose="020F0502020204030204" pitchFamily="34" charset="0"/>
              </a:rPr>
              <a:t> 1). </a:t>
            </a:r>
            <a:r>
              <a:rPr lang="en-US" sz="1800" spc="15" dirty="0" err="1">
                <a:solidFill>
                  <a:srgbClr val="202124"/>
                </a:solidFill>
                <a:effectLst/>
                <a:latin typeface="Times New Roman" panose="02020603050405020304" pitchFamily="18" charset="0"/>
                <a:ea typeface="Calibri" panose="020F0502020204030204" pitchFamily="34" charset="0"/>
              </a:rPr>
              <a:t>Các</a:t>
            </a:r>
            <a:r>
              <a:rPr lang="en-US" sz="1800" spc="15" dirty="0">
                <a:solidFill>
                  <a:srgbClr val="202124"/>
                </a:solidFill>
                <a:effectLst/>
                <a:latin typeface="Times New Roman" panose="02020603050405020304" pitchFamily="18" charset="0"/>
                <a:ea typeface="Calibri" panose="020F0502020204030204" pitchFamily="34" charset="0"/>
              </a:rPr>
              <a:t> transistor </a:t>
            </a:r>
            <a:r>
              <a:rPr lang="en-US" sz="1800" spc="15" dirty="0" err="1">
                <a:solidFill>
                  <a:srgbClr val="202124"/>
                </a:solidFill>
                <a:effectLst/>
                <a:latin typeface="Times New Roman" panose="02020603050405020304" pitchFamily="18" charset="0"/>
                <a:ea typeface="Calibri" panose="020F0502020204030204" pitchFamily="34" charset="0"/>
              </a:rPr>
              <a:t>được</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kết</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nối</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thành</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hai</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cặp</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một</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cặp</a:t>
            </a:r>
            <a:r>
              <a:rPr lang="en-US" sz="1800" spc="15" dirty="0">
                <a:solidFill>
                  <a:srgbClr val="202124"/>
                </a:solidFill>
                <a:effectLst/>
                <a:latin typeface="Times New Roman" panose="02020603050405020304" pitchFamily="18" charset="0"/>
                <a:ea typeface="Calibri" panose="020F0502020204030204" pitchFamily="34" charset="0"/>
              </a:rPr>
              <a:t> transistor PMOS (Positive-channel Metal-Oxide-Semiconductor) </a:t>
            </a:r>
            <a:r>
              <a:rPr lang="en-US" sz="1800" spc="15" dirty="0" err="1">
                <a:solidFill>
                  <a:srgbClr val="202124"/>
                </a:solidFill>
                <a:effectLst/>
                <a:latin typeface="Times New Roman" panose="02020603050405020304" pitchFamily="18" charset="0"/>
                <a:ea typeface="Calibri" panose="020F0502020204030204" pitchFamily="34" charset="0"/>
              </a:rPr>
              <a:t>và</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một</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cặp</a:t>
            </a:r>
            <a:r>
              <a:rPr lang="en-US" sz="1800" spc="15" dirty="0">
                <a:solidFill>
                  <a:srgbClr val="202124"/>
                </a:solidFill>
                <a:effectLst/>
                <a:latin typeface="Times New Roman" panose="02020603050405020304" pitchFamily="18" charset="0"/>
                <a:ea typeface="Calibri" panose="020F0502020204030204" pitchFamily="34" charset="0"/>
              </a:rPr>
              <a:t> transistor NMOS (Negative-channel Metal-Oxide-Semiconductor). </a:t>
            </a:r>
            <a:r>
              <a:rPr lang="en-US" sz="1800" spc="15" dirty="0" err="1">
                <a:solidFill>
                  <a:srgbClr val="202124"/>
                </a:solidFill>
                <a:effectLst/>
                <a:latin typeface="Times New Roman" panose="02020603050405020304" pitchFamily="18" charset="0"/>
                <a:ea typeface="Calibri" panose="020F0502020204030204" pitchFamily="34" charset="0"/>
              </a:rPr>
              <a:t>Các</a:t>
            </a:r>
            <a:r>
              <a:rPr lang="en-US" sz="1800" spc="15" dirty="0">
                <a:solidFill>
                  <a:srgbClr val="202124"/>
                </a:solidFill>
                <a:effectLst/>
                <a:latin typeface="Times New Roman" panose="02020603050405020304" pitchFamily="18" charset="0"/>
                <a:ea typeface="Calibri" panose="020F0502020204030204" pitchFamily="34" charset="0"/>
              </a:rPr>
              <a:t> transistor PMOS </a:t>
            </a:r>
            <a:r>
              <a:rPr lang="en-US" sz="1800" spc="15" dirty="0" err="1">
                <a:solidFill>
                  <a:srgbClr val="202124"/>
                </a:solidFill>
                <a:effectLst/>
                <a:latin typeface="Times New Roman" panose="02020603050405020304" pitchFamily="18" charset="0"/>
                <a:ea typeface="Calibri" panose="020F0502020204030204" pitchFamily="34" charset="0"/>
              </a:rPr>
              <a:t>và</a:t>
            </a:r>
            <a:r>
              <a:rPr lang="en-US" sz="1800" spc="15" dirty="0">
                <a:solidFill>
                  <a:srgbClr val="202124"/>
                </a:solidFill>
                <a:effectLst/>
                <a:latin typeface="Times New Roman" panose="02020603050405020304" pitchFamily="18" charset="0"/>
                <a:ea typeface="Calibri" panose="020F0502020204030204" pitchFamily="34" charset="0"/>
              </a:rPr>
              <a:t> NMOS </a:t>
            </a:r>
            <a:r>
              <a:rPr lang="en-US" sz="1800" spc="15" dirty="0" err="1">
                <a:solidFill>
                  <a:srgbClr val="202124"/>
                </a:solidFill>
                <a:effectLst/>
                <a:latin typeface="Times New Roman" panose="02020603050405020304" pitchFamily="18" charset="0"/>
                <a:ea typeface="Calibri" panose="020F0502020204030204" pitchFamily="34" charset="0"/>
              </a:rPr>
              <a:t>được</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kết</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nối</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với</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nhau</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để</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tạo</a:t>
            </a:r>
            <a:r>
              <a:rPr lang="en-US" sz="1800" spc="15" dirty="0">
                <a:solidFill>
                  <a:srgbClr val="202124"/>
                </a:solidFill>
                <a:effectLst/>
                <a:latin typeface="Times New Roman" panose="02020603050405020304" pitchFamily="18" charset="0"/>
                <a:ea typeface="Calibri" panose="020F0502020204030204" pitchFamily="34" charset="0"/>
              </a:rPr>
              <a:t> ra </a:t>
            </a:r>
            <a:r>
              <a:rPr lang="en-US" sz="1800" spc="15" dirty="0" err="1">
                <a:solidFill>
                  <a:srgbClr val="202124"/>
                </a:solidFill>
                <a:effectLst/>
                <a:latin typeface="Times New Roman" panose="02020603050405020304" pitchFamily="18" charset="0"/>
                <a:ea typeface="Calibri" panose="020F0502020204030204" pitchFamily="34" charset="0"/>
              </a:rPr>
              <a:t>một</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cấu</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trúc</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cổng</a:t>
            </a:r>
            <a:r>
              <a:rPr lang="en-US" sz="1800" spc="15" dirty="0">
                <a:solidFill>
                  <a:srgbClr val="202124"/>
                </a:solidFill>
                <a:effectLst/>
                <a:latin typeface="Times New Roman" panose="02020603050405020304" pitchFamily="18" charset="0"/>
                <a:ea typeface="Calibri" panose="020F0502020204030204" pitchFamily="34" charset="0"/>
              </a:rPr>
              <a:t> AND </a:t>
            </a:r>
            <a:r>
              <a:rPr lang="en-US" sz="1800" spc="15" dirty="0" err="1">
                <a:solidFill>
                  <a:srgbClr val="202124"/>
                </a:solidFill>
                <a:effectLst/>
                <a:latin typeface="Times New Roman" panose="02020603050405020304" pitchFamily="18" charset="0"/>
                <a:ea typeface="Calibri" panose="020F0502020204030204" pitchFamily="34" charset="0"/>
              </a:rPr>
              <a:t>và</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cổng</a:t>
            </a:r>
            <a:r>
              <a:rPr lang="en-US" sz="1800" spc="15" dirty="0">
                <a:solidFill>
                  <a:srgbClr val="202124"/>
                </a:solidFill>
                <a:effectLst/>
                <a:latin typeface="Times New Roman" panose="02020603050405020304" pitchFamily="18" charset="0"/>
                <a:ea typeface="Calibri" panose="020F0502020204030204" pitchFamily="34" charset="0"/>
              </a:rPr>
              <a:t> NOT, </a:t>
            </a:r>
            <a:r>
              <a:rPr lang="en-US" sz="1800" spc="15" dirty="0" err="1">
                <a:solidFill>
                  <a:srgbClr val="202124"/>
                </a:solidFill>
                <a:effectLst/>
                <a:latin typeface="Times New Roman" panose="02020603050405020304" pitchFamily="18" charset="0"/>
                <a:ea typeface="Calibri" panose="020F0502020204030204" pitchFamily="34" charset="0"/>
              </a:rPr>
              <a:t>tạo</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thành</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một</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bộ</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lưu</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trữ</a:t>
            </a:r>
            <a:r>
              <a:rPr lang="en-US" sz="1800" spc="15" dirty="0">
                <a:solidFill>
                  <a:srgbClr val="202124"/>
                </a:solidFill>
                <a:effectLst/>
                <a:latin typeface="Times New Roman" panose="02020603050405020304" pitchFamily="18" charset="0"/>
                <a:ea typeface="Calibri" panose="020F0502020204030204" pitchFamily="34" charset="0"/>
              </a:rPr>
              <a:t> bit </a:t>
            </a:r>
            <a:r>
              <a:rPr lang="en-US" sz="1800" spc="15" dirty="0" err="1">
                <a:solidFill>
                  <a:srgbClr val="202124"/>
                </a:solidFill>
                <a:effectLst/>
                <a:latin typeface="Times New Roman" panose="02020603050405020304" pitchFamily="18" charset="0"/>
                <a:ea typeface="Calibri" panose="020F0502020204030204" pitchFamily="34" charset="0"/>
              </a:rPr>
              <a:t>đơn</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giản</a:t>
            </a:r>
            <a:r>
              <a:rPr lang="en-US" sz="1800" spc="15" dirty="0">
                <a:solidFill>
                  <a:srgbClr val="202124"/>
                </a:solidFill>
                <a:effectLst/>
                <a:latin typeface="Times New Roman" panose="02020603050405020304" pitchFamily="18" charset="0"/>
                <a:ea typeface="Calibri" panose="020F0502020204030204" pitchFamily="34" charset="0"/>
              </a:rPr>
              <a:t> </a:t>
            </a:r>
            <a:r>
              <a:rPr lang="en-US" sz="1800" spc="15" dirty="0" err="1">
                <a:solidFill>
                  <a:srgbClr val="202124"/>
                </a:solidFill>
                <a:effectLst/>
                <a:latin typeface="Times New Roman" panose="02020603050405020304" pitchFamily="18" charset="0"/>
                <a:ea typeface="Calibri" panose="020F0502020204030204" pitchFamily="34" charset="0"/>
              </a:rPr>
              <a:t>nhưng</a:t>
            </a:r>
            <a:r>
              <a:rPr lang="en-US" sz="1800" spc="15" dirty="0">
                <a:solidFill>
                  <a:srgbClr val="202124"/>
                </a:solidFill>
                <a:latin typeface="Times New Roman" panose="02020603050405020304" pitchFamily="18" charset="0"/>
                <a:ea typeface="Calibri" panose="020F0502020204030204" pitchFamily="34" charset="0"/>
              </a:rPr>
              <a:t> </a:t>
            </a:r>
            <a:r>
              <a:rPr lang="en-US" sz="1800" spc="15" dirty="0" err="1">
                <a:solidFill>
                  <a:srgbClr val="202124"/>
                </a:solidFill>
                <a:latin typeface="Times New Roman" panose="02020603050405020304" pitchFamily="18" charset="0"/>
                <a:ea typeface="Calibri" panose="020F0502020204030204" pitchFamily="34" charset="0"/>
              </a:rPr>
              <a:t>hiệu</a:t>
            </a:r>
            <a:r>
              <a:rPr lang="en-US" sz="1800" spc="15" dirty="0">
                <a:solidFill>
                  <a:srgbClr val="202124"/>
                </a:solidFill>
                <a:latin typeface="Times New Roman" panose="02020603050405020304" pitchFamily="18" charset="0"/>
                <a:ea typeface="Calibri" panose="020F0502020204030204" pitchFamily="34" charset="0"/>
              </a:rPr>
              <a:t> </a:t>
            </a:r>
            <a:r>
              <a:rPr lang="en-US" sz="1800" spc="15" dirty="0" err="1">
                <a:solidFill>
                  <a:srgbClr val="202124"/>
                </a:solidFill>
                <a:latin typeface="Times New Roman" panose="02020603050405020304" pitchFamily="18" charset="0"/>
                <a:ea typeface="Calibri" panose="020F0502020204030204" pitchFamily="34" charset="0"/>
              </a:rPr>
              <a:t>quả</a:t>
            </a:r>
            <a:r>
              <a:rPr lang="en-US" sz="1800" spc="15" dirty="0">
                <a:solidFill>
                  <a:srgbClr val="202124"/>
                </a:solidFill>
                <a:latin typeface="Times New Roman" panose="02020603050405020304" pitchFamily="18" charset="0"/>
                <a:ea typeface="Calibri" panose="020F0502020204030204" pitchFamily="34" charset="0"/>
              </a:rPr>
              <a:t> </a:t>
            </a:r>
            <a:br>
              <a:rPr lang="en-US" sz="1800" spc="15" dirty="0">
                <a:solidFill>
                  <a:srgbClr val="202124"/>
                </a:solidFill>
                <a:effectLst/>
                <a:latin typeface="Times New Roman" panose="02020603050405020304" pitchFamily="18" charset="0"/>
                <a:ea typeface="Calibri" panose="020F0502020204030204" pitchFamily="34" charset="0"/>
              </a:rPr>
            </a:br>
            <a:endParaRPr dirty="0"/>
          </a:p>
        </p:txBody>
      </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2FAF9-DF83-4090-9646-0C36F024A038}"/>
              </a:ext>
            </a:extLst>
          </p:cNvPr>
          <p:cNvSpPr>
            <a:spLocks noGrp="1"/>
          </p:cNvSpPr>
          <p:nvPr>
            <p:ph type="title"/>
          </p:nvPr>
        </p:nvSpPr>
        <p:spPr>
          <a:xfrm>
            <a:off x="452107" y="835037"/>
            <a:ext cx="4013100" cy="707400"/>
          </a:xfrm>
        </p:spPr>
        <p:txBody>
          <a:bodyPr/>
          <a:lstStyle/>
          <a:p>
            <a:r>
              <a:rPr lang="en-US" b="1" dirty="0">
                <a:latin typeface="Times New Roman" panose="02020603050405020304" pitchFamily="18" charset="0"/>
                <a:cs typeface="Times New Roman" panose="02020603050405020304" pitchFamily="18" charset="0"/>
              </a:rPr>
              <a:t>Ý </a:t>
            </a:r>
            <a:r>
              <a:rPr lang="en-US" b="1" dirty="0" err="1">
                <a:latin typeface="Times New Roman" panose="02020603050405020304" pitchFamily="18" charset="0"/>
                <a:cs typeface="Times New Roman" panose="02020603050405020304" pitchFamily="18" charset="0"/>
              </a:rPr>
              <a:t>Nghĩa</a:t>
            </a:r>
            <a:endParaRPr lang="en-US"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23969204-14E2-47DF-9407-9275A255CBCB}"/>
              </a:ext>
            </a:extLst>
          </p:cNvPr>
          <p:cNvSpPr>
            <a:spLocks noGrp="1"/>
          </p:cNvSpPr>
          <p:nvPr>
            <p:ph type="body" idx="1"/>
          </p:nvPr>
        </p:nvSpPr>
        <p:spPr>
          <a:xfrm>
            <a:off x="307907" y="1678168"/>
            <a:ext cx="8314600" cy="3366000"/>
          </a:xfrm>
        </p:spPr>
        <p:txBody>
          <a:bodyPr/>
          <a:lstStyle/>
          <a:p>
            <a:pPr marL="139700" indent="0">
              <a:buNone/>
            </a:pPr>
            <a:b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mạch</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bitcell</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6T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kích</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thước</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nhỏ</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tiêu</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thụ</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năng</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lượng</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thấp</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tốc</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truy</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xuất</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nhanh</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do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đó</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chúng</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sử</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dụng</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rộng</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rãi</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thiết</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kế</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mạch</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RAM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thiết</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bị</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điện</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tử</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hiện</a:t>
            </a:r>
            <a:r>
              <a:rPr lang="en-US" sz="1800" kern="100"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spc="15" dirty="0" err="1">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đại</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042593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514350" y="2135944"/>
            <a:ext cx="8443913"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b="1" dirty="0" err="1">
                <a:latin typeface="Times New Roman" panose="02020603050405020304" pitchFamily="18" charset="0"/>
                <a:cs typeface="Times New Roman" panose="02020603050405020304" pitchFamily="18" charset="0"/>
              </a:rPr>
              <a:t>Nguyên</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lí</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hoạt</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động</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của</a:t>
            </a:r>
            <a:r>
              <a:rPr lang="en-US" sz="3200" b="1" dirty="0">
                <a:latin typeface="Times New Roman" panose="02020603050405020304" pitchFamily="18" charset="0"/>
                <a:cs typeface="Times New Roman" panose="02020603050405020304" pitchFamily="18" charset="0"/>
              </a:rPr>
              <a:t> </a:t>
            </a:r>
            <a:r>
              <a:rPr lang="en-US" sz="3200" b="1" spc="15" dirty="0">
                <a:solidFill>
                  <a:srgbClr val="202124"/>
                </a:solidFill>
                <a:latin typeface="Times New Roman" panose="02020603050405020304" pitchFamily="18" charset="0"/>
                <a:cs typeface="Times New Roman" panose="02020603050405020304" pitchFamily="18" charset="0"/>
              </a:rPr>
              <a:t>SRAM BITCELL 6T</a:t>
            </a:r>
            <a:r>
              <a:rPr lang="en-US" sz="3200" b="1"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sz="3200" b="1" spc="15" dirty="0">
                <a:solidFill>
                  <a:srgbClr val="202124"/>
                </a:solidFill>
                <a:effectLst/>
                <a:latin typeface="Times New Roman" panose="02020603050405020304" pitchFamily="18" charset="0"/>
                <a:ea typeface="Calibri" panose="020F0502020204030204" pitchFamily="34" charset="0"/>
                <a:cs typeface="Times New Roman" panose="02020603050405020304" pitchFamily="18" charset="0"/>
              </a:rPr>
            </a:br>
            <a:endParaRPr sz="3200" b="1" dirty="0">
              <a:latin typeface="Times New Roman" panose="02020603050405020304" pitchFamily="18" charset="0"/>
              <a:cs typeface="Times New Roman" panose="02020603050405020304" pitchFamily="18" charset="0"/>
            </a:endParaRPr>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title"/>
          </p:nvPr>
        </p:nvSpPr>
        <p:spPr>
          <a:xfrm>
            <a:off x="357238" y="475288"/>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panose="02020603050405020304" pitchFamily="18" charset="0"/>
                <a:cs typeface="Times New Roman" panose="02020603050405020304" pitchFamily="18" charset="0"/>
              </a:rPr>
              <a:t>Nguyên lí hoạt động</a:t>
            </a:r>
            <a:endParaRPr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D0B8FF1B-2D89-44B3-BC17-26254BB7BBAD}"/>
              </a:ext>
            </a:extLst>
          </p:cNvPr>
          <p:cNvSpPr txBox="1"/>
          <p:nvPr/>
        </p:nvSpPr>
        <p:spPr>
          <a:xfrm>
            <a:off x="356563" y="1293693"/>
            <a:ext cx="4114800" cy="307777"/>
          </a:xfrm>
          <a:prstGeom prst="rect">
            <a:avLst/>
          </a:prstGeom>
          <a:noFill/>
        </p:spPr>
        <p:txBody>
          <a:bodyPr wrap="square" rtlCol="0">
            <a:spAutoFit/>
          </a:bodyPr>
          <a:lstStyle/>
          <a:p>
            <a:r>
              <a:rPr lang="en-US" b="1" dirty="0" err="1"/>
              <a:t>Giới</a:t>
            </a:r>
            <a:r>
              <a:rPr lang="en-US" b="1" dirty="0"/>
              <a:t> </a:t>
            </a:r>
            <a:r>
              <a:rPr lang="en-US" b="1" dirty="0" err="1"/>
              <a:t>thiệu</a:t>
            </a:r>
            <a:r>
              <a:rPr lang="en-US" b="1" dirty="0"/>
              <a:t> </a:t>
            </a:r>
            <a:r>
              <a:rPr lang="en-US" b="1" dirty="0" err="1"/>
              <a:t>sơ</a:t>
            </a:r>
            <a:r>
              <a:rPr lang="en-US" b="1" dirty="0"/>
              <a:t> </a:t>
            </a:r>
            <a:r>
              <a:rPr lang="en-US" b="1" dirty="0" err="1"/>
              <a:t>đồ</a:t>
            </a:r>
            <a:r>
              <a:rPr lang="en-US" b="1" dirty="0"/>
              <a:t> </a:t>
            </a:r>
            <a:r>
              <a:rPr lang="en-US" b="1" dirty="0" err="1"/>
              <a:t>mạch</a:t>
            </a:r>
            <a:r>
              <a:rPr lang="en-US" b="1" dirty="0"/>
              <a:t> </a:t>
            </a:r>
          </a:p>
        </p:txBody>
      </p:sp>
      <p:pic>
        <p:nvPicPr>
          <p:cNvPr id="5" name="Picture 4" descr="A diagram of a circuit&#10;&#10;Description automatically generated with low confidence">
            <a:extLst>
              <a:ext uri="{FF2B5EF4-FFF2-40B4-BE49-F238E27FC236}">
                <a16:creationId xmlns:a16="http://schemas.microsoft.com/office/drawing/2014/main" id="{9640FCFB-F988-4280-BFAF-AF4B37F45834}"/>
              </a:ext>
            </a:extLst>
          </p:cNvPr>
          <p:cNvPicPr>
            <a:picLocks noChangeAspect="1"/>
          </p:cNvPicPr>
          <p:nvPr/>
        </p:nvPicPr>
        <p:blipFill>
          <a:blip r:embed="rId3"/>
          <a:stretch>
            <a:fillRect/>
          </a:stretch>
        </p:blipFill>
        <p:spPr>
          <a:xfrm>
            <a:off x="426720" y="1823480"/>
            <a:ext cx="3787468" cy="1882303"/>
          </a:xfrm>
          <a:prstGeom prst="rect">
            <a:avLst/>
          </a:prstGeom>
        </p:spPr>
      </p:pic>
      <p:pic>
        <p:nvPicPr>
          <p:cNvPr id="9" name="Picture 8">
            <a:extLst>
              <a:ext uri="{FF2B5EF4-FFF2-40B4-BE49-F238E27FC236}">
                <a16:creationId xmlns:a16="http://schemas.microsoft.com/office/drawing/2014/main" id="{CF36137D-E849-41E6-8171-97B67AF8B72F}"/>
              </a:ext>
            </a:extLst>
          </p:cNvPr>
          <p:cNvPicPr>
            <a:picLocks noChangeAspect="1"/>
          </p:cNvPicPr>
          <p:nvPr/>
        </p:nvPicPr>
        <p:blipFill>
          <a:blip r:embed="rId4"/>
          <a:stretch>
            <a:fillRect/>
          </a:stretch>
        </p:blipFill>
        <p:spPr>
          <a:xfrm>
            <a:off x="4929814" y="1533306"/>
            <a:ext cx="3141324" cy="2577167"/>
          </a:xfrm>
          <a:prstGeom prst="rect">
            <a:avLst/>
          </a:prstGeom>
        </p:spPr>
      </p:pic>
    </p:spTree>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TotalTime>
  <Words>909</Words>
  <Application>Microsoft Office PowerPoint</Application>
  <PresentationFormat>On-screen Show (16:9)</PresentationFormat>
  <Paragraphs>69</Paragraphs>
  <Slides>19</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Calibri</vt:lpstr>
      <vt:lpstr>Golos Text Medium</vt:lpstr>
      <vt:lpstr>Golos Text</vt:lpstr>
      <vt:lpstr>Bebas Neue</vt:lpstr>
      <vt:lpstr>Gantari</vt:lpstr>
      <vt:lpstr>Times New Roman</vt:lpstr>
      <vt:lpstr>Arial</vt:lpstr>
      <vt:lpstr>Artificial Intelligence by Slidesgo</vt:lpstr>
      <vt:lpstr>PowerPoint Presentation</vt:lpstr>
      <vt:lpstr>SRAM bitcell6T </vt:lpstr>
      <vt:lpstr>01</vt:lpstr>
      <vt:lpstr>Giới thiệu SRAM Bitcell 6T</vt:lpstr>
      <vt:lpstr>Mạch bitcell 6T là một loại mạch được sử dụng trong thiết kế mạch nhớ RAM (Random Access Memory) của các vi điều khiển, bộ vi xử lý, và các thiết bị điện tử khác.</vt:lpstr>
      <vt:lpstr>Đặc điểm</vt:lpstr>
      <vt:lpstr>Ý Nghĩa</vt:lpstr>
      <vt:lpstr>Nguyên lí hoạt động của SRAM BITCELL 6T. </vt:lpstr>
      <vt:lpstr>Nguyên lí hoạt động</vt:lpstr>
      <vt:lpstr>Nguyên lí hoạt động</vt:lpstr>
      <vt:lpstr>Nguyên lí hoạt động</vt:lpstr>
      <vt:lpstr>Mô Phỏng Và Layout</vt:lpstr>
      <vt:lpstr>Mô Phỏng</vt:lpstr>
      <vt:lpstr>Kết quả</vt:lpstr>
      <vt:lpstr>Layout</vt:lpstr>
      <vt:lpstr>Layout</vt:lpstr>
      <vt:lpstr>PowerPoint Presentation</vt:lpstr>
      <vt:lpstr>Stick Digram</vt:lpstr>
      <vt:lpstr>Thanks for listened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dc:creator>
  <cp:lastModifiedBy>dat dang</cp:lastModifiedBy>
  <cp:revision>15</cp:revision>
  <dcterms:modified xsi:type="dcterms:W3CDTF">2023-06-04T15:05:23Z</dcterms:modified>
</cp:coreProperties>
</file>